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9" r:id="rId1"/>
  </p:sldMasterIdLst>
  <p:notesMasterIdLst>
    <p:notesMasterId r:id="rId33"/>
  </p:notesMasterIdLst>
  <p:sldIdLst>
    <p:sldId id="383" r:id="rId2"/>
    <p:sldId id="397" r:id="rId3"/>
    <p:sldId id="382" r:id="rId4"/>
    <p:sldId id="381" r:id="rId5"/>
    <p:sldId id="279" r:id="rId6"/>
    <p:sldId id="388" r:id="rId7"/>
    <p:sldId id="384" r:id="rId8"/>
    <p:sldId id="417" r:id="rId9"/>
    <p:sldId id="390" r:id="rId10"/>
    <p:sldId id="422" r:id="rId11"/>
    <p:sldId id="389" r:id="rId12"/>
    <p:sldId id="342" r:id="rId13"/>
    <p:sldId id="393" r:id="rId14"/>
    <p:sldId id="394" r:id="rId15"/>
    <p:sldId id="403" r:id="rId16"/>
    <p:sldId id="395" r:id="rId17"/>
    <p:sldId id="373" r:id="rId18"/>
    <p:sldId id="414" r:id="rId19"/>
    <p:sldId id="405" r:id="rId20"/>
    <p:sldId id="404" r:id="rId21"/>
    <p:sldId id="354" r:id="rId22"/>
    <p:sldId id="418" r:id="rId23"/>
    <p:sldId id="432" r:id="rId24"/>
    <p:sldId id="436" r:id="rId25"/>
    <p:sldId id="435" r:id="rId26"/>
    <p:sldId id="425" r:id="rId27"/>
    <p:sldId id="427" r:id="rId28"/>
    <p:sldId id="428" r:id="rId29"/>
    <p:sldId id="426" r:id="rId30"/>
    <p:sldId id="439" r:id="rId31"/>
    <p:sldId id="256"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7007"/>
  </p:normalViewPr>
  <p:slideViewPr>
    <p:cSldViewPr snapToGrid="0">
      <p:cViewPr varScale="1">
        <p:scale>
          <a:sx n="141" d="100"/>
          <a:sy n="141" d="100"/>
        </p:scale>
        <p:origin x="240"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p:scale>
          <a:sx n="180" d="100"/>
          <a:sy n="180" d="100"/>
        </p:scale>
        <p:origin x="744" y="1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D28D2F-5D7E-1349-8E4D-F917EC25B572}" type="datetimeFigureOut">
              <a:rPr lang="en-US" smtClean="0"/>
              <a:t>7/31/23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4604B-7D8D-904F-A03C-637E9ECE4B3D}" type="slidenum">
              <a:rPr lang="en-US" smtClean="0"/>
              <a:t>‹#›</a:t>
            </a:fld>
            <a:endParaRPr lang="en-US"/>
          </a:p>
        </p:txBody>
      </p:sp>
    </p:spTree>
    <p:extLst>
      <p:ext uri="{BB962C8B-B14F-4D97-AF65-F5344CB8AC3E}">
        <p14:creationId xmlns:p14="http://schemas.microsoft.com/office/powerpoint/2010/main" val="97006257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Hi. I’m John Gauntt, the host of The Augmented City Podcast out of Seattle. Since 2016, we’ve explored </a:t>
            </a:r>
            <a:r>
              <a:rPr lang="en-US" sz="1800" dirty="0">
                <a:effectLst/>
                <a:latin typeface="Calibri" panose="020F0502020204030204" pitchFamily="34" charset="0"/>
              </a:rPr>
              <a:t>Artificial Intelligence and Urban Life. Culture &amp; Code. Ultimately, cities are dreams and ideas before they become brick and mortar. That’s especially true for Las Vegas</a:t>
            </a:r>
            <a:endParaRPr lang="en-US" sz="18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674604B-7D8D-904F-A03C-637E9ECE4B3D}" type="slidenum">
              <a:rPr lang="en-US" smtClean="0"/>
              <a:t>1</a:t>
            </a:fld>
            <a:endParaRPr lang="en-US"/>
          </a:p>
        </p:txBody>
      </p:sp>
    </p:spTree>
    <p:extLst>
      <p:ext uri="{BB962C8B-B14F-4D97-AF65-F5344CB8AC3E}">
        <p14:creationId xmlns:p14="http://schemas.microsoft.com/office/powerpoint/2010/main" val="2274448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However, this is where you learn. AI effects floats all across your creative projects. With the right mentality, it’s a feature not a bug. </a:t>
            </a:r>
          </a:p>
        </p:txBody>
      </p:sp>
      <p:sp>
        <p:nvSpPr>
          <p:cNvPr id="4" name="Slide Number Placeholder 3"/>
          <p:cNvSpPr>
            <a:spLocks noGrp="1"/>
          </p:cNvSpPr>
          <p:nvPr>
            <p:ph type="sldNum" sz="quarter" idx="5"/>
          </p:nvPr>
        </p:nvSpPr>
        <p:spPr/>
        <p:txBody>
          <a:bodyPr/>
          <a:lstStyle/>
          <a:p>
            <a:fld id="{7674604B-7D8D-904F-A03C-637E9ECE4B3D}" type="slidenum">
              <a:rPr lang="en-US" smtClean="0"/>
              <a:t>10</a:t>
            </a:fld>
            <a:endParaRPr lang="en-US"/>
          </a:p>
        </p:txBody>
      </p:sp>
    </p:spTree>
    <p:extLst>
      <p:ext uri="{BB962C8B-B14F-4D97-AF65-F5344CB8AC3E}">
        <p14:creationId xmlns:p14="http://schemas.microsoft.com/office/powerpoint/2010/main" val="367700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The biggest decision aren’t about which platform, but how to divvy the work across a team so that everyone plays from a position of strength, human and AI alike.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In the 5wk period the most concentrated time was on getting the story right first. It wasn’t copy paste from a podcast script, It was how to fit podcast assets into a story. You’ll note the asterisk. That’s </a:t>
            </a:r>
            <a:r>
              <a:rPr lang="en-US" dirty="0" err="1"/>
              <a:t>gonna</a:t>
            </a:r>
            <a:r>
              <a:rPr lang="en-US" dirty="0"/>
              <a:t> be a more interesting question in about a year.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Then </a:t>
            </a:r>
            <a:r>
              <a:rPr lang="en-US" dirty="0" err="1"/>
              <a:t>Midjourney</a:t>
            </a:r>
            <a:r>
              <a:rPr lang="en-US" dirty="0"/>
              <a:t> for landscapes.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And </a:t>
            </a:r>
            <a:r>
              <a:rPr lang="en-US" dirty="0" err="1"/>
              <a:t>Beini</a:t>
            </a:r>
            <a:r>
              <a:rPr lang="en-US" dirty="0"/>
              <a:t> was responsible for the characters and the final render. </a:t>
            </a:r>
          </a:p>
        </p:txBody>
      </p:sp>
      <p:sp>
        <p:nvSpPr>
          <p:cNvPr id="4" name="Slide Number Placeholder 3"/>
          <p:cNvSpPr>
            <a:spLocks noGrp="1"/>
          </p:cNvSpPr>
          <p:nvPr>
            <p:ph type="sldNum" sz="quarter" idx="5"/>
          </p:nvPr>
        </p:nvSpPr>
        <p:spPr/>
        <p:txBody>
          <a:bodyPr/>
          <a:lstStyle/>
          <a:p>
            <a:fld id="{7674604B-7D8D-904F-A03C-637E9ECE4B3D}" type="slidenum">
              <a:rPr lang="en-US" smtClean="0"/>
              <a:t>11</a:t>
            </a:fld>
            <a:endParaRPr lang="en-US"/>
          </a:p>
        </p:txBody>
      </p:sp>
    </p:spTree>
    <p:extLst>
      <p:ext uri="{BB962C8B-B14F-4D97-AF65-F5344CB8AC3E}">
        <p14:creationId xmlns:p14="http://schemas.microsoft.com/office/powerpoint/2010/main" val="4031246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674604B-7D8D-904F-A03C-637E9ECE4B3D}" type="slidenum">
              <a:rPr lang="en-US" smtClean="0"/>
              <a:t>12</a:t>
            </a:fld>
            <a:endParaRPr lang="en-US"/>
          </a:p>
        </p:txBody>
      </p:sp>
    </p:spTree>
    <p:extLst>
      <p:ext uri="{BB962C8B-B14F-4D97-AF65-F5344CB8AC3E}">
        <p14:creationId xmlns:p14="http://schemas.microsoft.com/office/powerpoint/2010/main" val="2799278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This is probably the most important slide of the deck. It’s an old copy of a trailer script we rejected. But it illustrates how to picture the whole thing and the jobs you hire different content to do. </a:t>
            </a:r>
          </a:p>
        </p:txBody>
      </p:sp>
      <p:sp>
        <p:nvSpPr>
          <p:cNvPr id="4" name="Slide Number Placeholder 3"/>
          <p:cNvSpPr>
            <a:spLocks noGrp="1"/>
          </p:cNvSpPr>
          <p:nvPr>
            <p:ph type="sldNum" sz="quarter" idx="5"/>
          </p:nvPr>
        </p:nvSpPr>
        <p:spPr/>
        <p:txBody>
          <a:bodyPr/>
          <a:lstStyle/>
          <a:p>
            <a:fld id="{7674604B-7D8D-904F-A03C-637E9ECE4B3D}" type="slidenum">
              <a:rPr lang="en-US" smtClean="0"/>
              <a:t>13</a:t>
            </a:fld>
            <a:endParaRPr lang="en-US"/>
          </a:p>
        </p:txBody>
      </p:sp>
    </p:spTree>
    <p:extLst>
      <p:ext uri="{BB962C8B-B14F-4D97-AF65-F5344CB8AC3E}">
        <p14:creationId xmlns:p14="http://schemas.microsoft.com/office/powerpoint/2010/main" val="4002657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So here’s piece of trailer script you saw </a:t>
            </a:r>
          </a:p>
        </p:txBody>
      </p:sp>
      <p:sp>
        <p:nvSpPr>
          <p:cNvPr id="4" name="Slide Number Placeholder 3"/>
          <p:cNvSpPr>
            <a:spLocks noGrp="1"/>
          </p:cNvSpPr>
          <p:nvPr>
            <p:ph type="sldNum" sz="quarter" idx="5"/>
          </p:nvPr>
        </p:nvSpPr>
        <p:spPr/>
        <p:txBody>
          <a:bodyPr/>
          <a:lstStyle/>
          <a:p>
            <a:fld id="{7674604B-7D8D-904F-A03C-637E9ECE4B3D}" type="slidenum">
              <a:rPr lang="en-US" smtClean="0"/>
              <a:t>14</a:t>
            </a:fld>
            <a:endParaRPr lang="en-US"/>
          </a:p>
        </p:txBody>
      </p:sp>
    </p:spTree>
    <p:extLst>
      <p:ext uri="{BB962C8B-B14F-4D97-AF65-F5344CB8AC3E}">
        <p14:creationId xmlns:p14="http://schemas.microsoft.com/office/powerpoint/2010/main" val="2418165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Step 2 was to go back to the finished podcast scripts, and find audio cuts that exemplify the narrative you just wrote. One line of trailer script needed three options from the podcast scripts. Then you edit. </a:t>
            </a:r>
          </a:p>
        </p:txBody>
      </p:sp>
      <p:sp>
        <p:nvSpPr>
          <p:cNvPr id="4" name="Slide Number Placeholder 3"/>
          <p:cNvSpPr>
            <a:spLocks noGrp="1"/>
          </p:cNvSpPr>
          <p:nvPr>
            <p:ph type="sldNum" sz="quarter" idx="5"/>
          </p:nvPr>
        </p:nvSpPr>
        <p:spPr/>
        <p:txBody>
          <a:bodyPr/>
          <a:lstStyle/>
          <a:p>
            <a:fld id="{7674604B-7D8D-904F-A03C-637E9ECE4B3D}" type="slidenum">
              <a:rPr lang="en-US" smtClean="0"/>
              <a:t>15</a:t>
            </a:fld>
            <a:endParaRPr lang="en-US"/>
          </a:p>
        </p:txBody>
      </p:sp>
    </p:spTree>
    <p:extLst>
      <p:ext uri="{BB962C8B-B14F-4D97-AF65-F5344CB8AC3E}">
        <p14:creationId xmlns:p14="http://schemas.microsoft.com/office/powerpoint/2010/main" val="4000778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We entered our first set of text prompts, set some resolutions, and got this back as our very first panel of storyboard. Anyone want to guess what’s wrong with this picture and why?</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Seattle looks like it’s sitting in Utah Desert. Why? </a:t>
            </a:r>
            <a:r>
              <a:rPr lang="en-US" dirty="0" err="1"/>
              <a:t>Midjourney</a:t>
            </a:r>
            <a:r>
              <a:rPr lang="en-US" dirty="0"/>
              <a:t> trained on a Large Language Models, In other words, </a:t>
            </a:r>
            <a:r>
              <a:rPr lang="en-US" dirty="0" err="1"/>
              <a:t>Midjourney</a:t>
            </a:r>
            <a:r>
              <a:rPr lang="en-US" dirty="0"/>
              <a:t> learned what scraping the Internet had to teach. The Internet taught that when most people think about a hot future, they think about a hot and dry future more than a muggy and moist future. </a:t>
            </a:r>
          </a:p>
        </p:txBody>
      </p:sp>
      <p:sp>
        <p:nvSpPr>
          <p:cNvPr id="4" name="Slide Number Placeholder 3"/>
          <p:cNvSpPr>
            <a:spLocks noGrp="1"/>
          </p:cNvSpPr>
          <p:nvPr>
            <p:ph type="sldNum" sz="quarter" idx="5"/>
          </p:nvPr>
        </p:nvSpPr>
        <p:spPr/>
        <p:txBody>
          <a:bodyPr/>
          <a:lstStyle/>
          <a:p>
            <a:fld id="{7674604B-7D8D-904F-A03C-637E9ECE4B3D}" type="slidenum">
              <a:rPr lang="en-US" smtClean="0"/>
              <a:t>16</a:t>
            </a:fld>
            <a:endParaRPr lang="en-US"/>
          </a:p>
        </p:txBody>
      </p:sp>
    </p:spTree>
    <p:extLst>
      <p:ext uri="{BB962C8B-B14F-4D97-AF65-F5344CB8AC3E}">
        <p14:creationId xmlns:p14="http://schemas.microsoft.com/office/powerpoint/2010/main" val="4041024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So we went back to </a:t>
            </a:r>
            <a:r>
              <a:rPr lang="en-US" dirty="0" err="1"/>
              <a:t>Midjourney</a:t>
            </a:r>
            <a:r>
              <a:rPr lang="en-US" dirty="0"/>
              <a:t> and rewrote our descriptions in plain language. But that j</a:t>
            </a:r>
          </a:p>
        </p:txBody>
      </p:sp>
      <p:sp>
        <p:nvSpPr>
          <p:cNvPr id="4" name="Slide Number Placeholder 3"/>
          <p:cNvSpPr>
            <a:spLocks noGrp="1"/>
          </p:cNvSpPr>
          <p:nvPr>
            <p:ph type="sldNum" sz="quarter" idx="5"/>
          </p:nvPr>
        </p:nvSpPr>
        <p:spPr/>
        <p:txBody>
          <a:bodyPr/>
          <a:lstStyle/>
          <a:p>
            <a:fld id="{7674604B-7D8D-904F-A03C-637E9ECE4B3D}" type="slidenum">
              <a:rPr lang="en-US" smtClean="0"/>
              <a:t>17</a:t>
            </a:fld>
            <a:endParaRPr lang="en-US"/>
          </a:p>
        </p:txBody>
      </p:sp>
    </p:spTree>
    <p:extLst>
      <p:ext uri="{BB962C8B-B14F-4D97-AF65-F5344CB8AC3E}">
        <p14:creationId xmlns:p14="http://schemas.microsoft.com/office/powerpoint/2010/main" val="4245105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74604B-7D8D-904F-A03C-637E9ECE4B3D}" type="slidenum">
              <a:rPr lang="en-US" smtClean="0"/>
              <a:t>18</a:t>
            </a:fld>
            <a:endParaRPr lang="en-US"/>
          </a:p>
        </p:txBody>
      </p:sp>
    </p:spTree>
    <p:extLst>
      <p:ext uri="{BB962C8B-B14F-4D97-AF65-F5344CB8AC3E}">
        <p14:creationId xmlns:p14="http://schemas.microsoft.com/office/powerpoint/2010/main" val="3591658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74604B-7D8D-904F-A03C-637E9ECE4B3D}" type="slidenum">
              <a:rPr lang="en-US" smtClean="0"/>
              <a:t>19</a:t>
            </a:fld>
            <a:endParaRPr lang="en-US"/>
          </a:p>
        </p:txBody>
      </p:sp>
    </p:spTree>
    <p:extLst>
      <p:ext uri="{BB962C8B-B14F-4D97-AF65-F5344CB8AC3E}">
        <p14:creationId xmlns:p14="http://schemas.microsoft.com/office/powerpoint/2010/main" val="337598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If I said 3 people with 4 figure budget &amp; AI tools took 5 weeks to make this trailer from a Podcast. Would you believe me? Well, that’s what we’re going to cover today. </a:t>
            </a:r>
          </a:p>
        </p:txBody>
      </p:sp>
      <p:sp>
        <p:nvSpPr>
          <p:cNvPr id="4" name="Slide Number Placeholder 3"/>
          <p:cNvSpPr>
            <a:spLocks noGrp="1"/>
          </p:cNvSpPr>
          <p:nvPr>
            <p:ph type="sldNum" sz="quarter" idx="5"/>
          </p:nvPr>
        </p:nvSpPr>
        <p:spPr/>
        <p:txBody>
          <a:bodyPr/>
          <a:lstStyle/>
          <a:p>
            <a:fld id="{7674604B-7D8D-904F-A03C-637E9ECE4B3D}" type="slidenum">
              <a:rPr lang="en-US" smtClean="0"/>
              <a:t>2</a:t>
            </a:fld>
            <a:endParaRPr lang="en-US"/>
          </a:p>
        </p:txBody>
      </p:sp>
    </p:spTree>
    <p:extLst>
      <p:ext uri="{BB962C8B-B14F-4D97-AF65-F5344CB8AC3E}">
        <p14:creationId xmlns:p14="http://schemas.microsoft.com/office/powerpoint/2010/main" val="3383824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74604B-7D8D-904F-A03C-637E9ECE4B3D}" type="slidenum">
              <a:rPr lang="en-US" smtClean="0"/>
              <a:t>20</a:t>
            </a:fld>
            <a:endParaRPr lang="en-US"/>
          </a:p>
        </p:txBody>
      </p:sp>
    </p:spTree>
    <p:extLst>
      <p:ext uri="{BB962C8B-B14F-4D97-AF65-F5344CB8AC3E}">
        <p14:creationId xmlns:p14="http://schemas.microsoft.com/office/powerpoint/2010/main" val="421695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74604B-7D8D-904F-A03C-637E9ECE4B3D}" type="slidenum">
              <a:rPr lang="en-US" smtClean="0"/>
              <a:t>21</a:t>
            </a:fld>
            <a:endParaRPr lang="en-US"/>
          </a:p>
        </p:txBody>
      </p:sp>
    </p:spTree>
    <p:extLst>
      <p:ext uri="{BB962C8B-B14F-4D97-AF65-F5344CB8AC3E}">
        <p14:creationId xmlns:p14="http://schemas.microsoft.com/office/powerpoint/2010/main" val="2511842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674604B-7D8D-904F-A03C-637E9ECE4B3D}" type="slidenum">
              <a:rPr lang="en-US" smtClean="0"/>
              <a:t>22</a:t>
            </a:fld>
            <a:endParaRPr lang="en-US"/>
          </a:p>
        </p:txBody>
      </p:sp>
    </p:spTree>
    <p:extLst>
      <p:ext uri="{BB962C8B-B14F-4D97-AF65-F5344CB8AC3E}">
        <p14:creationId xmlns:p14="http://schemas.microsoft.com/office/powerpoint/2010/main" val="2038976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Generative AI blurs the lines between WIP and production</a:t>
            </a:r>
          </a:p>
          <a:p>
            <a:endParaRPr lang="en-US" dirty="0"/>
          </a:p>
          <a:p>
            <a:endParaRPr lang="en-US" dirty="0"/>
          </a:p>
          <a:p>
            <a:r>
              <a:rPr lang="en-US" dirty="0"/>
              <a:t>Generative AI is awesome for two main use cases:</a:t>
            </a:r>
          </a:p>
          <a:p>
            <a:pPr marL="742950" lvl="1" indent="-285750">
              <a:buFont typeface="Arial" panose="020B0604020202020204" pitchFamily="34" charset="0"/>
              <a:buChar char="•"/>
            </a:pPr>
            <a:r>
              <a:rPr lang="en-US" dirty="0"/>
              <a:t>Rapid quality development of a well-formed idea to 99%</a:t>
            </a:r>
          </a:p>
          <a:p>
            <a:pPr marL="742950" lvl="1" indent="-285750">
              <a:buFont typeface="Arial" panose="020B0604020202020204" pitchFamily="34" charset="0"/>
              <a:buChar char="•"/>
            </a:pPr>
            <a:r>
              <a:rPr lang="en-US" dirty="0" err="1"/>
              <a:t>Spitballing</a:t>
            </a:r>
            <a:r>
              <a:rPr lang="en-US" dirty="0"/>
              <a:t> new ideas quickly to 35- 40%</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674604B-7D8D-904F-A03C-637E9ECE4B3D}" type="slidenum">
              <a:rPr lang="en-US" smtClean="0"/>
              <a:t>23</a:t>
            </a:fld>
            <a:endParaRPr lang="en-US"/>
          </a:p>
        </p:txBody>
      </p:sp>
    </p:spTree>
    <p:extLst>
      <p:ext uri="{BB962C8B-B14F-4D97-AF65-F5344CB8AC3E}">
        <p14:creationId xmlns:p14="http://schemas.microsoft.com/office/powerpoint/2010/main" val="3239798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Generative AI blurs the lines between WIP and production</a:t>
            </a:r>
          </a:p>
          <a:p>
            <a:endParaRPr lang="en-US" dirty="0"/>
          </a:p>
          <a:p>
            <a:endParaRPr lang="en-US" dirty="0"/>
          </a:p>
          <a:p>
            <a:r>
              <a:rPr lang="en-US" dirty="0"/>
              <a:t>Generative AI is awesome for two main use cases:</a:t>
            </a:r>
          </a:p>
          <a:p>
            <a:pPr marL="742950" lvl="1" indent="-285750">
              <a:buFont typeface="Arial" panose="020B0604020202020204" pitchFamily="34" charset="0"/>
              <a:buChar char="•"/>
            </a:pPr>
            <a:r>
              <a:rPr lang="en-US" dirty="0"/>
              <a:t>Rapid quality development of a well-formed idea to 99%</a:t>
            </a:r>
          </a:p>
          <a:p>
            <a:pPr marL="742950" lvl="1" indent="-285750">
              <a:buFont typeface="Arial" panose="020B0604020202020204" pitchFamily="34" charset="0"/>
              <a:buChar char="•"/>
            </a:pPr>
            <a:r>
              <a:rPr lang="en-US" dirty="0" err="1"/>
              <a:t>Spitballing</a:t>
            </a:r>
            <a:r>
              <a:rPr lang="en-US" dirty="0"/>
              <a:t> new ideas quickly to 35- 40%</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674604B-7D8D-904F-A03C-637E9ECE4B3D}" type="slidenum">
              <a:rPr lang="en-US" smtClean="0"/>
              <a:t>24</a:t>
            </a:fld>
            <a:endParaRPr lang="en-US"/>
          </a:p>
        </p:txBody>
      </p:sp>
    </p:spTree>
    <p:extLst>
      <p:ext uri="{BB962C8B-B14F-4D97-AF65-F5344CB8AC3E}">
        <p14:creationId xmlns:p14="http://schemas.microsoft.com/office/powerpoint/2010/main" val="3532328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Generative AI blurs the lines between WIP and production</a:t>
            </a:r>
          </a:p>
          <a:p>
            <a:endParaRPr lang="en-US" dirty="0"/>
          </a:p>
          <a:p>
            <a:endParaRPr lang="en-US" dirty="0"/>
          </a:p>
          <a:p>
            <a:r>
              <a:rPr lang="en-US" dirty="0"/>
              <a:t>Generative AI is awesome for two main use cases:</a:t>
            </a:r>
          </a:p>
          <a:p>
            <a:pPr marL="742950" lvl="1" indent="-285750">
              <a:buFont typeface="Arial" panose="020B0604020202020204" pitchFamily="34" charset="0"/>
              <a:buChar char="•"/>
            </a:pPr>
            <a:r>
              <a:rPr lang="en-US" dirty="0"/>
              <a:t>Rapid quality development of a well-formed idea to 99%</a:t>
            </a:r>
          </a:p>
          <a:p>
            <a:pPr marL="742950" lvl="1" indent="-285750">
              <a:buFont typeface="Arial" panose="020B0604020202020204" pitchFamily="34" charset="0"/>
              <a:buChar char="•"/>
            </a:pPr>
            <a:r>
              <a:rPr lang="en-US" dirty="0" err="1"/>
              <a:t>Spitballing</a:t>
            </a:r>
            <a:r>
              <a:rPr lang="en-US" dirty="0"/>
              <a:t> new ideas quickly to 35- 40%</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674604B-7D8D-904F-A03C-637E9ECE4B3D}" type="slidenum">
              <a:rPr lang="en-US" smtClean="0"/>
              <a:t>25</a:t>
            </a:fld>
            <a:endParaRPr lang="en-US"/>
          </a:p>
        </p:txBody>
      </p:sp>
    </p:spTree>
    <p:extLst>
      <p:ext uri="{BB962C8B-B14F-4D97-AF65-F5344CB8AC3E}">
        <p14:creationId xmlns:p14="http://schemas.microsoft.com/office/powerpoint/2010/main" val="145860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674604B-7D8D-904F-A03C-637E9ECE4B3D}" type="slidenum">
              <a:rPr lang="en-US" smtClean="0"/>
              <a:t>26</a:t>
            </a:fld>
            <a:endParaRPr lang="en-US"/>
          </a:p>
        </p:txBody>
      </p:sp>
    </p:spTree>
    <p:extLst>
      <p:ext uri="{BB962C8B-B14F-4D97-AF65-F5344CB8AC3E}">
        <p14:creationId xmlns:p14="http://schemas.microsoft.com/office/powerpoint/2010/main" val="3398709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674604B-7D8D-904F-A03C-637E9ECE4B3D}" type="slidenum">
              <a:rPr lang="en-US" smtClean="0"/>
              <a:t>27</a:t>
            </a:fld>
            <a:endParaRPr lang="en-US"/>
          </a:p>
        </p:txBody>
      </p:sp>
    </p:spTree>
    <p:extLst>
      <p:ext uri="{BB962C8B-B14F-4D97-AF65-F5344CB8AC3E}">
        <p14:creationId xmlns:p14="http://schemas.microsoft.com/office/powerpoint/2010/main" val="2990277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674604B-7D8D-904F-A03C-637E9ECE4B3D}" type="slidenum">
              <a:rPr lang="en-US" smtClean="0"/>
              <a:t>28</a:t>
            </a:fld>
            <a:endParaRPr lang="en-US"/>
          </a:p>
        </p:txBody>
      </p:sp>
    </p:spTree>
    <p:extLst>
      <p:ext uri="{BB962C8B-B14F-4D97-AF65-F5344CB8AC3E}">
        <p14:creationId xmlns:p14="http://schemas.microsoft.com/office/powerpoint/2010/main" val="2170960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674604B-7D8D-904F-A03C-637E9ECE4B3D}" type="slidenum">
              <a:rPr lang="en-US" smtClean="0"/>
              <a:t>29</a:t>
            </a:fld>
            <a:endParaRPr lang="en-US"/>
          </a:p>
        </p:txBody>
      </p:sp>
    </p:spTree>
    <p:extLst>
      <p:ext uri="{BB962C8B-B14F-4D97-AF65-F5344CB8AC3E}">
        <p14:creationId xmlns:p14="http://schemas.microsoft.com/office/powerpoint/2010/main" val="2935601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Today I’ll walk you through how we made this video trailer from a podcast and what we learned about Human &amp; AI Co-Creation. And I’ll tell you the biggest takeaway is that culture &amp; code each have a role and each have a vote. More about that later. </a:t>
            </a:r>
          </a:p>
        </p:txBody>
      </p:sp>
      <p:sp>
        <p:nvSpPr>
          <p:cNvPr id="4" name="Slide Number Placeholder 3"/>
          <p:cNvSpPr>
            <a:spLocks noGrp="1"/>
          </p:cNvSpPr>
          <p:nvPr>
            <p:ph type="sldNum" sz="quarter" idx="5"/>
          </p:nvPr>
        </p:nvSpPr>
        <p:spPr/>
        <p:txBody>
          <a:bodyPr/>
          <a:lstStyle/>
          <a:p>
            <a:fld id="{7674604B-7D8D-904F-A03C-637E9ECE4B3D}" type="slidenum">
              <a:rPr lang="en-US" smtClean="0"/>
              <a:t>3</a:t>
            </a:fld>
            <a:endParaRPr lang="en-US"/>
          </a:p>
        </p:txBody>
      </p:sp>
    </p:spTree>
    <p:extLst>
      <p:ext uri="{BB962C8B-B14F-4D97-AF65-F5344CB8AC3E}">
        <p14:creationId xmlns:p14="http://schemas.microsoft.com/office/powerpoint/2010/main" val="1169453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that, I interviewed ten leading creators and strategists about the shifting media environment and rapid advances in technology, especially artificial intelligence. I asked these innovators how they intend to ride this next wave of change, and how they want to collaborate with the podcasting community. </a:t>
            </a:r>
          </a:p>
        </p:txBody>
      </p:sp>
      <p:sp>
        <p:nvSpPr>
          <p:cNvPr id="4" name="Slide Number Placeholder 3"/>
          <p:cNvSpPr>
            <a:spLocks noGrp="1"/>
          </p:cNvSpPr>
          <p:nvPr>
            <p:ph type="sldNum" sz="quarter" idx="5"/>
          </p:nvPr>
        </p:nvSpPr>
        <p:spPr/>
        <p:txBody>
          <a:bodyPr/>
          <a:lstStyle/>
          <a:p>
            <a:fld id="{7674604B-7D8D-904F-A03C-637E9ECE4B3D}" type="slidenum">
              <a:rPr lang="en-US" smtClean="0"/>
              <a:t>30</a:t>
            </a:fld>
            <a:endParaRPr lang="en-US"/>
          </a:p>
        </p:txBody>
      </p:sp>
    </p:spTree>
    <p:extLst>
      <p:ext uri="{BB962C8B-B14F-4D97-AF65-F5344CB8AC3E}">
        <p14:creationId xmlns:p14="http://schemas.microsoft.com/office/powerpoint/2010/main" val="320051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4604B-7D8D-904F-A03C-637E9ECE4B3D}" type="slidenum">
              <a:rPr lang="en-US" smtClean="0"/>
              <a:t>31</a:t>
            </a:fld>
            <a:endParaRPr lang="en-US"/>
          </a:p>
        </p:txBody>
      </p:sp>
    </p:spTree>
    <p:extLst>
      <p:ext uri="{BB962C8B-B14F-4D97-AF65-F5344CB8AC3E}">
        <p14:creationId xmlns:p14="http://schemas.microsoft.com/office/powerpoint/2010/main" val="1131272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We’ll walk through the steps we took to transform a podcast script to the video trailer.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74604B-7D8D-904F-A03C-637E9ECE4B3D}" type="slidenum">
              <a:rPr lang="en-US" smtClean="0"/>
              <a:t>4</a:t>
            </a:fld>
            <a:endParaRPr lang="en-US"/>
          </a:p>
        </p:txBody>
      </p:sp>
    </p:spTree>
    <p:extLst>
      <p:ext uri="{BB962C8B-B14F-4D97-AF65-F5344CB8AC3E}">
        <p14:creationId xmlns:p14="http://schemas.microsoft.com/office/powerpoint/2010/main" val="413594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In 2021, we launched an audio fiction series called </a:t>
            </a:r>
            <a:r>
              <a:rPr lang="en-US" sz="1800" i="1" dirty="0">
                <a:effectLst/>
                <a:latin typeface="Calibri" panose="020F0502020204030204" pitchFamily="34" charset="0"/>
              </a:rPr>
              <a:t>Burner Face </a:t>
            </a:r>
            <a:r>
              <a:rPr lang="en-US" sz="1800" dirty="0">
                <a:effectLst/>
                <a:latin typeface="Calibri" panose="020F0502020204030204" pitchFamily="34" charset="0"/>
              </a:rPr>
              <a:t>that depicts a plausible City of Seattle in 100 years based on today’s climate and technology futurism. There’s flying cars and talking cats as one would expect in a proper sci-fi detective noir. However, all the settings, situations and gadgets are based on real-world science and technology. </a:t>
            </a:r>
            <a:endParaRPr lang="en-US" dirty="0"/>
          </a:p>
          <a:p>
            <a:endParaRPr lang="en-US" dirty="0"/>
          </a:p>
        </p:txBody>
      </p:sp>
      <p:sp>
        <p:nvSpPr>
          <p:cNvPr id="4" name="Slide Number Placeholder 3"/>
          <p:cNvSpPr>
            <a:spLocks noGrp="1"/>
          </p:cNvSpPr>
          <p:nvPr>
            <p:ph type="sldNum" sz="quarter" idx="5"/>
          </p:nvPr>
        </p:nvSpPr>
        <p:spPr/>
        <p:txBody>
          <a:bodyPr/>
          <a:lstStyle/>
          <a:p>
            <a:fld id="{7674604B-7D8D-904F-A03C-637E9ECE4B3D}" type="slidenum">
              <a:rPr lang="en-US" smtClean="0"/>
              <a:t>5</a:t>
            </a:fld>
            <a:endParaRPr lang="en-US"/>
          </a:p>
        </p:txBody>
      </p:sp>
    </p:spTree>
    <p:extLst>
      <p:ext uri="{BB962C8B-B14F-4D97-AF65-F5344CB8AC3E}">
        <p14:creationId xmlns:p14="http://schemas.microsoft.com/office/powerpoint/2010/main" val="251627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We believe the next Internet is already here. It’s more head’s up, 3D and hand’s free. We further believe there is a greenfield opportunity for storytelling that exists somewhere between a podcast, a graphic novel and a film. This is where we are poking around.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This meant Burner Face needed to prove itself as a creative story first. Only then it made sense to push the *storytelling* innovation of people, process and technology. </a:t>
            </a:r>
          </a:p>
        </p:txBody>
      </p:sp>
      <p:sp>
        <p:nvSpPr>
          <p:cNvPr id="4" name="Slide Number Placeholder 3"/>
          <p:cNvSpPr>
            <a:spLocks noGrp="1"/>
          </p:cNvSpPr>
          <p:nvPr>
            <p:ph type="sldNum" sz="quarter" idx="5"/>
          </p:nvPr>
        </p:nvSpPr>
        <p:spPr/>
        <p:txBody>
          <a:bodyPr/>
          <a:lstStyle/>
          <a:p>
            <a:fld id="{7674604B-7D8D-904F-A03C-637E9ECE4B3D}" type="slidenum">
              <a:rPr lang="en-US" smtClean="0"/>
              <a:t>6</a:t>
            </a:fld>
            <a:endParaRPr lang="en-US"/>
          </a:p>
        </p:txBody>
      </p:sp>
    </p:spTree>
    <p:extLst>
      <p:ext uri="{BB962C8B-B14F-4D97-AF65-F5344CB8AC3E}">
        <p14:creationId xmlns:p14="http://schemas.microsoft.com/office/powerpoint/2010/main" val="1579724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Quick overview of the team. More about the rankings later.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err="1"/>
              <a:t>Beini</a:t>
            </a:r>
            <a:r>
              <a:rPr lang="en-US" dirty="0"/>
              <a:t> Huang is a portrait artist, an illustrator, and animator with clients including Netflix and National Geographic. She’s based in New York.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Keith </a:t>
            </a:r>
            <a:r>
              <a:rPr lang="en-US" dirty="0" err="1"/>
              <a:t>Ancker</a:t>
            </a:r>
            <a:r>
              <a:rPr lang="en-US" dirty="0"/>
              <a:t> is an audio showrunner who placed 2 shows at SXSW and worked with sponsors like New Belgium Brewing in e-sports category.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  come from the B2B consulting space as a market analyst and technology writer/producer for clients like Economist Intelligence Unit and Citibank Ventures </a:t>
            </a:r>
          </a:p>
        </p:txBody>
      </p:sp>
      <p:sp>
        <p:nvSpPr>
          <p:cNvPr id="4" name="Slide Number Placeholder 3"/>
          <p:cNvSpPr>
            <a:spLocks noGrp="1"/>
          </p:cNvSpPr>
          <p:nvPr>
            <p:ph type="sldNum" sz="quarter" idx="5"/>
          </p:nvPr>
        </p:nvSpPr>
        <p:spPr/>
        <p:txBody>
          <a:bodyPr/>
          <a:lstStyle/>
          <a:p>
            <a:fld id="{7674604B-7D8D-904F-A03C-637E9ECE4B3D}" type="slidenum">
              <a:rPr lang="en-US" smtClean="0"/>
              <a:t>7</a:t>
            </a:fld>
            <a:endParaRPr lang="en-US"/>
          </a:p>
        </p:txBody>
      </p:sp>
    </p:spTree>
    <p:extLst>
      <p:ext uri="{BB962C8B-B14F-4D97-AF65-F5344CB8AC3E}">
        <p14:creationId xmlns:p14="http://schemas.microsoft.com/office/powerpoint/2010/main" val="2163227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This was the starting point. We had archived scripts in PDF. We had voice tracks and SFX mixed and separate. </a:t>
            </a:r>
            <a:r>
              <a:rPr lang="en-US" dirty="0" err="1"/>
              <a:t>Beini</a:t>
            </a:r>
            <a:r>
              <a:rPr lang="en-US" dirty="0"/>
              <a:t> Huang created a rich and varied visual language for Burner Face Season 1 with covers, characters studies and the like.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Along with assets, we’ve used AI in our production processes for everything. </a:t>
            </a:r>
            <a:r>
              <a:rPr lang="en-US" dirty="0" err="1"/>
              <a:t>Midjourney</a:t>
            </a:r>
            <a:r>
              <a:rPr lang="en-US" dirty="0"/>
              <a:t> and Stable Diffusion were the new platforms we adopted last summer.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After that, it was all standard digital media platforms, Adobe Audition for sound and Aftereffects for putting it all together. We collaborated on draft with Vimeo. </a:t>
            </a:r>
          </a:p>
        </p:txBody>
      </p:sp>
      <p:sp>
        <p:nvSpPr>
          <p:cNvPr id="4" name="Slide Number Placeholder 3"/>
          <p:cNvSpPr>
            <a:spLocks noGrp="1"/>
          </p:cNvSpPr>
          <p:nvPr>
            <p:ph type="sldNum" sz="quarter" idx="5"/>
          </p:nvPr>
        </p:nvSpPr>
        <p:spPr/>
        <p:txBody>
          <a:bodyPr/>
          <a:lstStyle/>
          <a:p>
            <a:fld id="{7674604B-7D8D-904F-A03C-637E9ECE4B3D}" type="slidenum">
              <a:rPr lang="en-US" smtClean="0"/>
              <a:t>8</a:t>
            </a:fld>
            <a:endParaRPr lang="en-US"/>
          </a:p>
        </p:txBody>
      </p:sp>
    </p:spTree>
    <p:extLst>
      <p:ext uri="{BB962C8B-B14F-4D97-AF65-F5344CB8AC3E}">
        <p14:creationId xmlns:p14="http://schemas.microsoft.com/office/powerpoint/2010/main" val="175723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Nothing to see here. You’ll still go through the same steps.</a:t>
            </a:r>
          </a:p>
        </p:txBody>
      </p:sp>
      <p:sp>
        <p:nvSpPr>
          <p:cNvPr id="4" name="Slide Number Placeholder 3"/>
          <p:cNvSpPr>
            <a:spLocks noGrp="1"/>
          </p:cNvSpPr>
          <p:nvPr>
            <p:ph type="sldNum" sz="quarter" idx="5"/>
          </p:nvPr>
        </p:nvSpPr>
        <p:spPr/>
        <p:txBody>
          <a:bodyPr/>
          <a:lstStyle/>
          <a:p>
            <a:fld id="{7674604B-7D8D-904F-A03C-637E9ECE4B3D}" type="slidenum">
              <a:rPr lang="en-US" smtClean="0"/>
              <a:t>9</a:t>
            </a:fld>
            <a:endParaRPr lang="en-US"/>
          </a:p>
        </p:txBody>
      </p:sp>
    </p:spTree>
    <p:extLst>
      <p:ext uri="{BB962C8B-B14F-4D97-AF65-F5344CB8AC3E}">
        <p14:creationId xmlns:p14="http://schemas.microsoft.com/office/powerpoint/2010/main" val="2058090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13259" y="457201"/>
            <a:ext cx="6507167" cy="2400300"/>
          </a:xfrm>
        </p:spPr>
        <p:txBody>
          <a:bodyPr anchor="b">
            <a:normAutofit/>
          </a:bodyPr>
          <a:lstStyle>
            <a:lvl1pPr algn="ctr">
              <a:defRPr sz="3600" b="0" i="0">
                <a:effectLst>
                  <a:glow rad="38100">
                    <a:schemeClr val="bg1">
                      <a:lumMod val="65000"/>
                      <a:lumOff val="35000"/>
                      <a:alpha val="50000"/>
                    </a:schemeClr>
                  </a:glow>
                  <a:outerShdw blurRad="28575" dist="31750" dir="13200000" algn="tl" rotWithShape="0">
                    <a:srgbClr val="000000">
                      <a:alpha val="25000"/>
                    </a:srgbClr>
                  </a:outerShdw>
                </a:effectLst>
                <a:latin typeface="Trebuchet MS" panose="020B0703020202090204" pitchFamily="34" charset="0"/>
              </a:defRPr>
            </a:lvl1pPr>
          </a:lstStyle>
          <a:p>
            <a:r>
              <a:rPr lang="en-US" dirty="0"/>
              <a:t>Click to edit Master title style</a:t>
            </a:r>
          </a:p>
        </p:txBody>
      </p:sp>
      <p:sp>
        <p:nvSpPr>
          <p:cNvPr id="3" name="Subtitle 2"/>
          <p:cNvSpPr>
            <a:spLocks noGrp="1"/>
          </p:cNvSpPr>
          <p:nvPr>
            <p:ph type="subTitle" idx="1"/>
          </p:nvPr>
        </p:nvSpPr>
        <p:spPr>
          <a:xfrm>
            <a:off x="1313259" y="2914650"/>
            <a:ext cx="6507167" cy="1428750"/>
          </a:xfrm>
        </p:spPr>
        <p:txBody>
          <a:bodyPr anchor="t">
            <a:normAutofit/>
          </a:bodyPr>
          <a:lstStyle>
            <a:lvl1pPr marL="0" indent="0" algn="ctr">
              <a:buNone/>
              <a:defRPr sz="1575" b="0" i="0">
                <a:gradFill flip="none" rotWithShape="1">
                  <a:gsLst>
                    <a:gs pos="0">
                      <a:schemeClr val="tx1"/>
                    </a:gs>
                    <a:gs pos="100000">
                      <a:schemeClr val="tx1">
                        <a:lumMod val="75000"/>
                      </a:schemeClr>
                    </a:gs>
                  </a:gsLst>
                  <a:lin ang="5400000" scaled="0"/>
                  <a:tileRect/>
                </a:gradFill>
                <a:latin typeface="Trebuchet MS" panose="020B070302020209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0" i="0">
                <a:latin typeface="Trebuchet MS" panose="020B0703020202090204" pitchFamily="34" charset="0"/>
              </a:defRPr>
            </a:lvl1pPr>
          </a:lstStyle>
          <a:p>
            <a:fld id="{FCDD5D7F-1AA9-7945-A87D-DE885222B681}" type="datetimeFigureOut">
              <a:rPr lang="en-US" smtClean="0"/>
              <a:pPr/>
              <a:t>7/31/23</a:t>
            </a:fld>
            <a:endParaRPr lang="en-US"/>
          </a:p>
        </p:txBody>
      </p:sp>
      <p:sp>
        <p:nvSpPr>
          <p:cNvPr id="5" name="Footer Placeholder 4"/>
          <p:cNvSpPr>
            <a:spLocks noGrp="1"/>
          </p:cNvSpPr>
          <p:nvPr>
            <p:ph type="ftr" sz="quarter" idx="11"/>
          </p:nvPr>
        </p:nvSpPr>
        <p:spPr/>
        <p:txBody>
          <a:bodyPr/>
          <a:lstStyle>
            <a:lvl1pPr>
              <a:defRPr b="0" i="0">
                <a:latin typeface="Trebuchet MS" panose="020B070302020209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b="0" i="0">
                <a:latin typeface="Trebuchet MS" panose="020B0703020202090204" pitchFamily="34" charset="0"/>
              </a:defRPr>
            </a:lvl1pPr>
          </a:lstStyle>
          <a:p>
            <a:fld id="{61E6F72C-2AE1-0846-97D5-92CB7EFBB042}" type="slidenum">
              <a:rPr lang="en-US" smtClean="0"/>
              <a:pPr/>
              <a:t>‹#›</a:t>
            </a:fld>
            <a:endParaRPr lang="en-US"/>
          </a:p>
        </p:txBody>
      </p:sp>
    </p:spTree>
    <p:extLst>
      <p:ext uri="{BB962C8B-B14F-4D97-AF65-F5344CB8AC3E}">
        <p14:creationId xmlns:p14="http://schemas.microsoft.com/office/powerpoint/2010/main" val="354981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3549649"/>
            <a:ext cx="7429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484709" y="699084"/>
            <a:ext cx="6169458" cy="237373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56060" y="3974702"/>
            <a:ext cx="7429500" cy="370284"/>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CDD5D7F-1AA9-7945-A87D-DE885222B681}" type="datetimeFigureOut">
              <a:rPr lang="en-US" smtClean="0"/>
              <a:t>7/31/23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E6F72C-2AE1-0846-97D5-92CB7EFBB042}" type="slidenum">
              <a:rPr lang="en-US" smtClean="0"/>
              <a:t>‹#›</a:t>
            </a:fld>
            <a:endParaRPr lang="en-US"/>
          </a:p>
        </p:txBody>
      </p:sp>
    </p:spTree>
    <p:extLst>
      <p:ext uri="{BB962C8B-B14F-4D97-AF65-F5344CB8AC3E}">
        <p14:creationId xmlns:p14="http://schemas.microsoft.com/office/powerpoint/2010/main" val="2019783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343149"/>
          </a:xfrm>
        </p:spPr>
        <p:txBody>
          <a:bodyPr anchor="ctr">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856058" y="3257550"/>
            <a:ext cx="7429500" cy="1085850"/>
          </a:xfrm>
        </p:spPr>
        <p:txBody>
          <a:bodyPr anchor="ctr">
            <a:normAutofit/>
          </a:bodyPr>
          <a:lstStyle>
            <a:lvl1pPr marL="0" indent="0" algn="l">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DD5D7F-1AA9-7945-A87D-DE885222B681}" type="datetimeFigureOut">
              <a:rPr lang="en-US" smtClean="0"/>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6F72C-2AE1-0846-97D5-92CB7EFBB042}" type="slidenum">
              <a:rPr lang="en-US" smtClean="0"/>
              <a:t>‹#›</a:t>
            </a:fld>
            <a:endParaRPr lang="en-US"/>
          </a:p>
        </p:txBody>
      </p:sp>
    </p:spTree>
    <p:extLst>
      <p:ext uri="{BB962C8B-B14F-4D97-AF65-F5344CB8AC3E}">
        <p14:creationId xmlns:p14="http://schemas.microsoft.com/office/powerpoint/2010/main" val="4248949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109" y="2514600"/>
            <a:ext cx="6629402" cy="28575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856058" y="3257550"/>
            <a:ext cx="7429500" cy="1085850"/>
          </a:xfrm>
        </p:spPr>
        <p:txBody>
          <a:bodyPr vert="horz" lIns="91440" tIns="45720" rIns="91440" bIns="45720" rtlCol="0" anchor="ctr">
            <a:normAutofit/>
          </a:bodyPr>
          <a:lstStyle>
            <a:lvl1pPr>
              <a:buNone/>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FCDD5D7F-1AA9-7945-A87D-DE885222B681}" type="datetimeFigureOut">
              <a:rPr lang="en-US" smtClean="0"/>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6F72C-2AE1-0846-97D5-92CB7EFBB042}" type="slidenum">
              <a:rPr lang="en-US" smtClean="0"/>
              <a:t>‹#›</a:t>
            </a:fld>
            <a:endParaRPr lang="en-US"/>
          </a:p>
        </p:txBody>
      </p:sp>
    </p:spTree>
    <p:extLst>
      <p:ext uri="{BB962C8B-B14F-4D97-AF65-F5344CB8AC3E}">
        <p14:creationId xmlns:p14="http://schemas.microsoft.com/office/powerpoint/2010/main" val="4274905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9" y="2481436"/>
            <a:ext cx="7429500" cy="1101600"/>
          </a:xfrm>
        </p:spPr>
        <p:txBody>
          <a:bodyPr anchor="b">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856058" y="3583036"/>
            <a:ext cx="7429501" cy="645300"/>
          </a:xfrm>
        </p:spPr>
        <p:txBody>
          <a:bodyPr vert="horz" lIns="91440" tIns="45720" rIns="91440" bIns="45720" rtlCol="0" anchor="t">
            <a:normAutofit/>
          </a:bodyPr>
          <a:lstStyle>
            <a:lvl1pPr>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FCDD5D7F-1AA9-7945-A87D-DE885222B681}" type="datetimeFigureOut">
              <a:rPr lang="en-US" smtClean="0"/>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6F72C-2AE1-0846-97D5-92CB7EFBB042}" type="slidenum">
              <a:rPr lang="en-US" smtClean="0"/>
              <a:t>‹#›</a:t>
            </a:fld>
            <a:endParaRPr lang="en-US"/>
          </a:p>
        </p:txBody>
      </p:sp>
    </p:spTree>
    <p:extLst>
      <p:ext uri="{BB962C8B-B14F-4D97-AF65-F5344CB8AC3E}">
        <p14:creationId xmlns:p14="http://schemas.microsoft.com/office/powerpoint/2010/main" val="978695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56059" y="2914650"/>
            <a:ext cx="7429500" cy="666750"/>
          </a:xfrm>
        </p:spPr>
        <p:txBody>
          <a:bodyPr vert="horz" lIns="91440" tIns="45720" rIns="91440" bIns="45720" rtlCol="0" anchor="b">
            <a:normAutofit/>
          </a:bodyPr>
          <a:lstStyle>
            <a:lvl1pPr>
              <a:buNone/>
              <a:defRPr lang="en-US" sz="1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56058" y="3581400"/>
            <a:ext cx="7429500" cy="76200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DD5D7F-1AA9-7945-A87D-DE885222B681}" type="datetimeFigureOut">
              <a:rPr lang="en-US" smtClean="0"/>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6F72C-2AE1-0846-97D5-92CB7EFBB042}" type="slidenum">
              <a:rPr lang="en-US" smtClean="0"/>
              <a:t>‹#›</a:t>
            </a:fld>
            <a:endParaRPr lang="en-US"/>
          </a:p>
        </p:txBody>
      </p:sp>
    </p:spTree>
    <p:extLst>
      <p:ext uri="{BB962C8B-B14F-4D97-AF65-F5344CB8AC3E}">
        <p14:creationId xmlns:p14="http://schemas.microsoft.com/office/powerpoint/2010/main" val="247825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0573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56059" y="2628900"/>
            <a:ext cx="7429500" cy="628650"/>
          </a:xfrm>
        </p:spPr>
        <p:txBody>
          <a:bodyPr vert="horz" lIns="91440" tIns="45720" rIns="91440" bIns="45720" rtlCol="0" anchor="b">
            <a:normAutofit/>
          </a:bodyPr>
          <a:lstStyle>
            <a:lvl1pPr>
              <a:buNone/>
              <a:defRPr lang="en-US" sz="21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56058" y="3257550"/>
            <a:ext cx="7429500" cy="108585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DD5D7F-1AA9-7945-A87D-DE885222B681}" type="datetimeFigureOut">
              <a:rPr lang="en-US" smtClean="0"/>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6F72C-2AE1-0846-97D5-92CB7EFBB042}" type="slidenum">
              <a:rPr lang="en-US" smtClean="0"/>
              <a:t>‹#›</a:t>
            </a:fld>
            <a:endParaRPr lang="en-US"/>
          </a:p>
        </p:txBody>
      </p:sp>
    </p:spTree>
    <p:extLst>
      <p:ext uri="{BB962C8B-B14F-4D97-AF65-F5344CB8AC3E}">
        <p14:creationId xmlns:p14="http://schemas.microsoft.com/office/powerpoint/2010/main" val="3134730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56060" y="457200"/>
            <a:ext cx="7429499" cy="142875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DD5D7F-1AA9-7945-A87D-DE885222B681}" type="datetimeFigureOut">
              <a:rPr lang="en-US" smtClean="0"/>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6F72C-2AE1-0846-97D5-92CB7EFBB042}" type="slidenum">
              <a:rPr lang="en-US" smtClean="0"/>
              <a:t>‹#›</a:t>
            </a:fld>
            <a:endParaRPr lang="en-US"/>
          </a:p>
        </p:txBody>
      </p:sp>
    </p:spTree>
    <p:extLst>
      <p:ext uri="{BB962C8B-B14F-4D97-AF65-F5344CB8AC3E}">
        <p14:creationId xmlns:p14="http://schemas.microsoft.com/office/powerpoint/2010/main" val="2416713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673" y="457200"/>
            <a:ext cx="1657886" cy="38862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6059" y="457200"/>
            <a:ext cx="5657850" cy="38862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DD5D7F-1AA9-7945-A87D-DE885222B681}" type="datetimeFigureOut">
              <a:rPr lang="en-US" smtClean="0"/>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6F72C-2AE1-0846-97D5-92CB7EFBB042}" type="slidenum">
              <a:rPr lang="en-US" smtClean="0"/>
              <a:t>‹#›</a:t>
            </a:fld>
            <a:endParaRPr lang="en-US"/>
          </a:p>
        </p:txBody>
      </p:sp>
    </p:spTree>
    <p:extLst>
      <p:ext uri="{BB962C8B-B14F-4D97-AF65-F5344CB8AC3E}">
        <p14:creationId xmlns:p14="http://schemas.microsoft.com/office/powerpoint/2010/main" val="4025748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Trebuchet MS" panose="020B0703020202090204" pitchFamily="34" charset="0"/>
              </a:defRPr>
            </a:lvl1pPr>
          </a:lstStyle>
          <a:p>
            <a:r>
              <a:rPr lang="en-US" dirty="0"/>
              <a:t>Click to edit Master title style</a:t>
            </a:r>
          </a:p>
        </p:txBody>
      </p:sp>
      <p:sp>
        <p:nvSpPr>
          <p:cNvPr id="3" name="Content Placeholder 2"/>
          <p:cNvSpPr>
            <a:spLocks noGrp="1"/>
          </p:cNvSpPr>
          <p:nvPr>
            <p:ph idx="1"/>
          </p:nvPr>
        </p:nvSpPr>
        <p:spPr/>
        <p:txBody>
          <a:bodyPr anchor="ctr"/>
          <a:lstStyle>
            <a:lvl1pPr>
              <a:defRPr b="0" i="0">
                <a:latin typeface="Trebuchet MS" panose="020B0703020202090204" pitchFamily="34" charset="0"/>
              </a:defRPr>
            </a:lvl1pPr>
            <a:lvl2pPr>
              <a:defRPr b="0" i="0">
                <a:latin typeface="Trebuchet MS" panose="020B0703020202090204" pitchFamily="34" charset="0"/>
              </a:defRPr>
            </a:lvl2pPr>
            <a:lvl3pPr>
              <a:defRPr b="0" i="0">
                <a:latin typeface="Trebuchet MS" panose="020B0703020202090204" pitchFamily="34" charset="0"/>
              </a:defRPr>
            </a:lvl3pPr>
            <a:lvl4pPr>
              <a:defRPr b="0" i="0">
                <a:latin typeface="Trebuchet MS" panose="020B0703020202090204" pitchFamily="34" charset="0"/>
              </a:defRPr>
            </a:lvl4pPr>
            <a:lvl5pPr>
              <a:defRPr b="0" i="0">
                <a:latin typeface="Trebuchet MS" panose="020B070302020209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CDD5D7F-1AA9-7945-A87D-DE885222B681}" type="datetimeFigureOut">
              <a:rPr lang="en-US" smtClean="0"/>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6F72C-2AE1-0846-97D5-92CB7EFBB042}" type="slidenum">
              <a:rPr lang="en-US" smtClean="0"/>
              <a:t>‹#›</a:t>
            </a:fld>
            <a:endParaRPr lang="en-US"/>
          </a:p>
        </p:txBody>
      </p:sp>
    </p:spTree>
    <p:extLst>
      <p:ext uri="{BB962C8B-B14F-4D97-AF65-F5344CB8AC3E}">
        <p14:creationId xmlns:p14="http://schemas.microsoft.com/office/powerpoint/2010/main" val="1830769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3260" y="2481436"/>
            <a:ext cx="6515100" cy="1101600"/>
          </a:xfrm>
        </p:spPr>
        <p:txBody>
          <a:bodyPr anchor="b"/>
          <a:lstStyle>
            <a:lvl1pPr algn="r">
              <a:defRPr sz="3000" b="0" cap="all"/>
            </a:lvl1pPr>
          </a:lstStyle>
          <a:p>
            <a:r>
              <a:rPr lang="en-US"/>
              <a:t>Click to edit Master title style</a:t>
            </a:r>
            <a:endParaRPr lang="en-US" dirty="0"/>
          </a:p>
        </p:txBody>
      </p:sp>
      <p:sp>
        <p:nvSpPr>
          <p:cNvPr id="3" name="Text Placeholder 2"/>
          <p:cNvSpPr>
            <a:spLocks noGrp="1"/>
          </p:cNvSpPr>
          <p:nvPr>
            <p:ph type="body" idx="1"/>
          </p:nvPr>
        </p:nvSpPr>
        <p:spPr>
          <a:xfrm>
            <a:off x="1313259" y="3583036"/>
            <a:ext cx="6515101" cy="645300"/>
          </a:xfrm>
        </p:spPr>
        <p:txBody>
          <a:bodyPr anchor="t">
            <a:normAutofit/>
          </a:bodyPr>
          <a:lstStyle>
            <a:lvl1pPr marL="0" indent="0" algn="r">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DD5D7F-1AA9-7945-A87D-DE885222B681}" type="datetimeFigureOut">
              <a:rPr lang="en-US" smtClean="0"/>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6F72C-2AE1-0846-97D5-92CB7EFBB042}" type="slidenum">
              <a:rPr lang="en-US" smtClean="0"/>
              <a:t>‹#›</a:t>
            </a:fld>
            <a:endParaRPr lang="en-US"/>
          </a:p>
        </p:txBody>
      </p:sp>
    </p:spTree>
    <p:extLst>
      <p:ext uri="{BB962C8B-B14F-4D97-AF65-F5344CB8AC3E}">
        <p14:creationId xmlns:p14="http://schemas.microsoft.com/office/powerpoint/2010/main" val="1500875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6059" y="2000250"/>
            <a:ext cx="3657600" cy="234315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7959" y="2000250"/>
            <a:ext cx="3657600" cy="234315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DD5D7F-1AA9-7945-A87D-DE885222B681}" type="datetimeFigureOut">
              <a:rPr lang="en-US" smtClean="0"/>
              <a:t>7/31/23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E6F72C-2AE1-0846-97D5-92CB7EFBB042}" type="slidenum">
              <a:rPr lang="en-US" smtClean="0"/>
              <a:t>‹#›</a:t>
            </a:fld>
            <a:endParaRPr lang="en-US"/>
          </a:p>
        </p:txBody>
      </p:sp>
    </p:spTree>
    <p:extLst>
      <p:ext uri="{BB962C8B-B14F-4D97-AF65-F5344CB8AC3E}">
        <p14:creationId xmlns:p14="http://schemas.microsoft.com/office/powerpoint/2010/main" val="153339281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71961" y="1993900"/>
            <a:ext cx="3441698"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6059" y="2432447"/>
            <a:ext cx="3657600" cy="1910953"/>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32350" y="2000250"/>
            <a:ext cx="3453210"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7959" y="2432447"/>
            <a:ext cx="3657601" cy="1910953"/>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DD5D7F-1AA9-7945-A87D-DE885222B681}" type="datetimeFigureOut">
              <a:rPr lang="en-US" smtClean="0"/>
              <a:t>7/31/23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E6F72C-2AE1-0846-97D5-92CB7EFBB042}" type="slidenum">
              <a:rPr lang="en-US" smtClean="0"/>
              <a:t>‹#›</a:t>
            </a:fld>
            <a:endParaRPr lang="en-US"/>
          </a:p>
        </p:txBody>
      </p:sp>
    </p:spTree>
    <p:extLst>
      <p:ext uri="{BB962C8B-B14F-4D97-AF65-F5344CB8AC3E}">
        <p14:creationId xmlns:p14="http://schemas.microsoft.com/office/powerpoint/2010/main" val="106375828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DD5D7F-1AA9-7945-A87D-DE885222B681}" type="datetimeFigureOut">
              <a:rPr lang="en-US" smtClean="0"/>
              <a:t>7/31/23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E6F72C-2AE1-0846-97D5-92CB7EFBB042}" type="slidenum">
              <a:rPr lang="en-US" smtClean="0"/>
              <a:t>‹#›</a:t>
            </a:fld>
            <a:endParaRPr lang="en-US"/>
          </a:p>
        </p:txBody>
      </p:sp>
    </p:spTree>
    <p:extLst>
      <p:ext uri="{BB962C8B-B14F-4D97-AF65-F5344CB8AC3E}">
        <p14:creationId xmlns:p14="http://schemas.microsoft.com/office/powerpoint/2010/main" val="632692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DD5D7F-1AA9-7945-A87D-DE885222B681}" type="datetimeFigureOut">
              <a:rPr lang="en-US" smtClean="0"/>
              <a:t>7/31/23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E6F72C-2AE1-0846-97D5-92CB7EFBB042}" type="slidenum">
              <a:rPr lang="en-US" smtClean="0"/>
              <a:t>‹#›</a:t>
            </a:fld>
            <a:endParaRPr lang="en-US"/>
          </a:p>
        </p:txBody>
      </p:sp>
    </p:spTree>
    <p:extLst>
      <p:ext uri="{BB962C8B-B14F-4D97-AF65-F5344CB8AC3E}">
        <p14:creationId xmlns:p14="http://schemas.microsoft.com/office/powerpoint/2010/main" val="2193963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2661841" cy="1028700"/>
          </a:xfrm>
        </p:spPr>
        <p:txBody>
          <a:bodyPr anchor="b">
            <a:norm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827859" y="457201"/>
            <a:ext cx="4457701" cy="38862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6059" y="2228850"/>
            <a:ext cx="2661841" cy="1371600"/>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CDD5D7F-1AA9-7945-A87D-DE885222B681}" type="datetimeFigureOut">
              <a:rPr lang="en-US" smtClean="0"/>
              <a:t>7/31/23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E6F72C-2AE1-0846-97D5-92CB7EFBB042}" type="slidenum">
              <a:rPr lang="en-US" smtClean="0"/>
              <a:t>‹#›</a:t>
            </a:fld>
            <a:endParaRPr lang="en-US"/>
          </a:p>
        </p:txBody>
      </p:sp>
    </p:spTree>
    <p:extLst>
      <p:ext uri="{BB962C8B-B14F-4D97-AF65-F5344CB8AC3E}">
        <p14:creationId xmlns:p14="http://schemas.microsoft.com/office/powerpoint/2010/main" val="306672407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4000501" cy="1028700"/>
          </a:xfrm>
        </p:spPr>
        <p:txBody>
          <a:bodyPr anchor="b">
            <a:normAutofit/>
          </a:bodyPr>
          <a:lstStyle>
            <a:lvl1pPr algn="l">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75300" y="-13716"/>
            <a:ext cx="2457449" cy="517779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56059" y="2228850"/>
            <a:ext cx="4000501" cy="1371600"/>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799409" y="4412457"/>
            <a:ext cx="685800" cy="273844"/>
          </a:xfrm>
        </p:spPr>
        <p:txBody>
          <a:bodyPr/>
          <a:lstStyle/>
          <a:p>
            <a:fld id="{FCDD5D7F-1AA9-7945-A87D-DE885222B681}" type="datetimeFigureOut">
              <a:rPr lang="en-US" smtClean="0"/>
              <a:t>7/31/23</a:t>
            </a:fld>
            <a:endParaRPr lang="en-US"/>
          </a:p>
        </p:txBody>
      </p:sp>
      <p:sp>
        <p:nvSpPr>
          <p:cNvPr id="6" name="Footer Placeholder 5"/>
          <p:cNvSpPr>
            <a:spLocks noGrp="1"/>
          </p:cNvSpPr>
          <p:nvPr>
            <p:ph type="ftr" sz="quarter" idx="11"/>
          </p:nvPr>
        </p:nvSpPr>
        <p:spPr>
          <a:xfrm>
            <a:off x="856059" y="4412457"/>
            <a:ext cx="3829050" cy="273844"/>
          </a:xfrm>
        </p:spPr>
        <p:txBody>
          <a:bodyPr/>
          <a:lstStyle/>
          <a:p>
            <a:endParaRPr lang="en-US"/>
          </a:p>
        </p:txBody>
      </p:sp>
      <p:sp>
        <p:nvSpPr>
          <p:cNvPr id="7" name="Slide Number Placeholder 6"/>
          <p:cNvSpPr>
            <a:spLocks noGrp="1"/>
          </p:cNvSpPr>
          <p:nvPr>
            <p:ph type="sldNum" sz="quarter" idx="12"/>
          </p:nvPr>
        </p:nvSpPr>
        <p:spPr>
          <a:xfrm>
            <a:off x="8056960" y="4412457"/>
            <a:ext cx="241925" cy="273844"/>
          </a:xfrm>
        </p:spPr>
        <p:txBody>
          <a:bodyPr/>
          <a:lstStyle/>
          <a:p>
            <a:fld id="{61E6F72C-2AE1-0846-97D5-92CB7EFBB042}" type="slidenum">
              <a:rPr lang="en-US" smtClean="0"/>
              <a:t>‹#›</a:t>
            </a:fld>
            <a:endParaRPr lang="en-US"/>
          </a:p>
        </p:txBody>
      </p:sp>
    </p:spTree>
    <p:extLst>
      <p:ext uri="{BB962C8B-B14F-4D97-AF65-F5344CB8AC3E}">
        <p14:creationId xmlns:p14="http://schemas.microsoft.com/office/powerpoint/2010/main" val="2822965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6060" y="457200"/>
            <a:ext cx="7429499" cy="14287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6060" y="2000250"/>
            <a:ext cx="7429499" cy="234315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628209" y="4412457"/>
            <a:ext cx="1200150" cy="273844"/>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fld id="{FCDD5D7F-1AA9-7945-A87D-DE885222B681}" type="datetimeFigureOut">
              <a:rPr lang="en-US" smtClean="0"/>
              <a:t>7/31/23</a:t>
            </a:fld>
            <a:endParaRPr lang="en-US"/>
          </a:p>
        </p:txBody>
      </p:sp>
      <p:sp>
        <p:nvSpPr>
          <p:cNvPr id="5" name="Footer Placeholder 4"/>
          <p:cNvSpPr>
            <a:spLocks noGrp="1"/>
          </p:cNvSpPr>
          <p:nvPr>
            <p:ph type="ftr" sz="quarter" idx="3"/>
          </p:nvPr>
        </p:nvSpPr>
        <p:spPr>
          <a:xfrm>
            <a:off x="856059" y="4412457"/>
            <a:ext cx="5657850" cy="273844"/>
          </a:xfrm>
          <a:prstGeom prst="rect">
            <a:avLst/>
          </a:prstGeom>
        </p:spPr>
        <p:txBody>
          <a:bodyPr vert="horz" lIns="91440" tIns="45720" rIns="91440" bIns="45720" rtlCol="0" anchor="ctr"/>
          <a:lstStyle>
            <a:lvl1pPr algn="l">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7885510" y="4412457"/>
            <a:ext cx="413375" cy="273844"/>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fld id="{61E6F72C-2AE1-0846-97D5-92CB7EFBB042}" type="slidenum">
              <a:rPr lang="en-US" smtClean="0"/>
              <a:t>‹#›</a:t>
            </a:fld>
            <a:endParaRPr lang="en-US"/>
          </a:p>
        </p:txBody>
      </p:sp>
    </p:spTree>
    <p:extLst>
      <p:ext uri="{BB962C8B-B14F-4D97-AF65-F5344CB8AC3E}">
        <p14:creationId xmlns:p14="http://schemas.microsoft.com/office/powerpoint/2010/main" val="2145847211"/>
      </p:ext>
    </p:extLst>
  </p:cSld>
  <p:clrMap bg1="dk1" tx1="lt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Lst>
  <p:txStyles>
    <p:title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100000"/>
        <a:buFont typeface="Arial"/>
        <a:buChar char="•"/>
        <a:defRPr sz="15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100000"/>
        <a:buFont typeface="Arial"/>
        <a:buChar char="•"/>
        <a:defRPr sz="13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john.gauntt@theaugmentedcity.io"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theaugmentedcity.io/" TargetMode="Externa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theaugmentedcity.io/" TargetMode="External"/><Relationship Id="rId5" Type="http://schemas.openxmlformats.org/officeDocument/2006/relationships/hyperlink" Target="mailto:keith.ancker@theaugmentedcity.io" TargetMode="External"/><Relationship Id="rId4" Type="http://schemas.openxmlformats.org/officeDocument/2006/relationships/hyperlink" Target="mailto:john.gauntt@theaugmentedcity.i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6BF387-C4EA-E699-52F6-8ED2ED5F596D}"/>
              </a:ext>
            </a:extLst>
          </p:cNvPr>
          <p:cNvSpPr txBox="1"/>
          <p:nvPr/>
        </p:nvSpPr>
        <p:spPr>
          <a:xfrm>
            <a:off x="53165" y="233922"/>
            <a:ext cx="9005777" cy="661720"/>
          </a:xfrm>
          <a:prstGeom prst="rect">
            <a:avLst/>
          </a:prstGeom>
          <a:noFill/>
        </p:spPr>
        <p:txBody>
          <a:bodyPr wrap="square" rtlCol="0">
            <a:spAutoFit/>
          </a:bodyPr>
          <a:lstStyle/>
          <a:p>
            <a:pPr algn="ctr"/>
            <a:r>
              <a:rPr lang="en-US" sz="3700" b="1" dirty="0"/>
              <a:t>Building </a:t>
            </a:r>
            <a:r>
              <a:rPr lang="en-US" sz="3700" b="1" dirty="0" err="1"/>
              <a:t>Storyworlds</a:t>
            </a:r>
            <a:r>
              <a:rPr lang="en-US" sz="3700" b="1" dirty="0"/>
              <a:t> with Podcasts</a:t>
            </a:r>
          </a:p>
        </p:txBody>
      </p:sp>
      <p:sp>
        <p:nvSpPr>
          <p:cNvPr id="3" name="TextBox 2">
            <a:extLst>
              <a:ext uri="{FF2B5EF4-FFF2-40B4-BE49-F238E27FC236}">
                <a16:creationId xmlns:a16="http://schemas.microsoft.com/office/drawing/2014/main" id="{4B689C53-68BC-AEF4-8FBC-33A75128C605}"/>
              </a:ext>
            </a:extLst>
          </p:cNvPr>
          <p:cNvSpPr txBox="1"/>
          <p:nvPr/>
        </p:nvSpPr>
        <p:spPr>
          <a:xfrm>
            <a:off x="3960068" y="4032377"/>
            <a:ext cx="4498132" cy="646331"/>
          </a:xfrm>
          <a:prstGeom prst="rect">
            <a:avLst/>
          </a:prstGeom>
          <a:noFill/>
        </p:spPr>
        <p:txBody>
          <a:bodyPr wrap="square" rtlCol="0">
            <a:spAutoFit/>
          </a:bodyPr>
          <a:lstStyle/>
          <a:p>
            <a:pPr algn="r"/>
            <a:r>
              <a:rPr lang="en-US" b="1" dirty="0"/>
              <a:t>John du Pre Gauntt</a:t>
            </a:r>
          </a:p>
          <a:p>
            <a:pPr algn="r"/>
            <a:r>
              <a:rPr lang="en-US" b="1" dirty="0">
                <a:hlinkClick r:id="rId3"/>
              </a:rPr>
              <a:t>john.gauntt@theaugmentedcity.io</a:t>
            </a:r>
            <a:r>
              <a:rPr lang="en-US" b="1" dirty="0"/>
              <a:t> </a:t>
            </a:r>
          </a:p>
        </p:txBody>
      </p:sp>
      <p:pic>
        <p:nvPicPr>
          <p:cNvPr id="5" name="Picture 4" descr="Logo, company name&#10;&#10;Description automatically generated">
            <a:extLst>
              <a:ext uri="{FF2B5EF4-FFF2-40B4-BE49-F238E27FC236}">
                <a16:creationId xmlns:a16="http://schemas.microsoft.com/office/drawing/2014/main" id="{7E13D74F-B4E0-5122-D123-1F8DF4999467}"/>
              </a:ext>
            </a:extLst>
          </p:cNvPr>
          <p:cNvPicPr>
            <a:picLocks noChangeAspect="1"/>
          </p:cNvPicPr>
          <p:nvPr/>
        </p:nvPicPr>
        <p:blipFill>
          <a:blip r:embed="rId4"/>
          <a:stretch>
            <a:fillRect/>
          </a:stretch>
        </p:blipFill>
        <p:spPr>
          <a:xfrm>
            <a:off x="685800" y="1101043"/>
            <a:ext cx="7772400" cy="2648752"/>
          </a:xfrm>
          <a:prstGeom prst="rect">
            <a:avLst/>
          </a:prstGeom>
        </p:spPr>
      </p:pic>
    </p:spTree>
    <p:extLst>
      <p:ext uri="{BB962C8B-B14F-4D97-AF65-F5344CB8AC3E}">
        <p14:creationId xmlns:p14="http://schemas.microsoft.com/office/powerpoint/2010/main" val="361930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6F3FF6-263D-D2B4-A4C7-71D25CDC2F1A}"/>
              </a:ext>
            </a:extLst>
          </p:cNvPr>
          <p:cNvSpPr txBox="1"/>
          <p:nvPr/>
        </p:nvSpPr>
        <p:spPr>
          <a:xfrm>
            <a:off x="2734612" y="303816"/>
            <a:ext cx="4059594" cy="707886"/>
          </a:xfrm>
          <a:prstGeom prst="rect">
            <a:avLst/>
          </a:prstGeom>
          <a:noFill/>
        </p:spPr>
        <p:txBody>
          <a:bodyPr wrap="square" rtlCol="0">
            <a:spAutoFit/>
          </a:bodyPr>
          <a:lstStyle/>
          <a:p>
            <a:r>
              <a:rPr lang="en-US" sz="4000" b="1" dirty="0"/>
              <a:t>Timeline (5wks)</a:t>
            </a:r>
          </a:p>
        </p:txBody>
      </p:sp>
      <p:grpSp>
        <p:nvGrpSpPr>
          <p:cNvPr id="2" name="Group 1">
            <a:extLst>
              <a:ext uri="{FF2B5EF4-FFF2-40B4-BE49-F238E27FC236}">
                <a16:creationId xmlns:a16="http://schemas.microsoft.com/office/drawing/2014/main" id="{62CFE71E-5028-1283-7A4F-9FD424AD8344}"/>
              </a:ext>
            </a:extLst>
          </p:cNvPr>
          <p:cNvGrpSpPr/>
          <p:nvPr/>
        </p:nvGrpSpPr>
        <p:grpSpPr>
          <a:xfrm>
            <a:off x="458793" y="1587473"/>
            <a:ext cx="2110801" cy="1228835"/>
            <a:chOff x="3716079" y="774986"/>
            <a:chExt cx="2557129" cy="1228835"/>
          </a:xfrm>
          <a:solidFill>
            <a:srgbClr val="00B050"/>
          </a:solidFill>
        </p:grpSpPr>
        <p:sp>
          <p:nvSpPr>
            <p:cNvPr id="16" name="Rounded Rectangle 15">
              <a:extLst>
                <a:ext uri="{FF2B5EF4-FFF2-40B4-BE49-F238E27FC236}">
                  <a16:creationId xmlns:a16="http://schemas.microsoft.com/office/drawing/2014/main" id="{3FE71A7B-1AF1-715F-140D-8DE2C1A68BA2}"/>
                </a:ext>
              </a:extLst>
            </p:cNvPr>
            <p:cNvSpPr/>
            <p:nvPr/>
          </p:nvSpPr>
          <p:spPr>
            <a:xfrm>
              <a:off x="3716079" y="774986"/>
              <a:ext cx="2557129" cy="122883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BC47D92-93F9-D036-C7B5-199C8D5491BB}"/>
                </a:ext>
              </a:extLst>
            </p:cNvPr>
            <p:cNvSpPr txBox="1"/>
            <p:nvPr/>
          </p:nvSpPr>
          <p:spPr>
            <a:xfrm>
              <a:off x="4326658" y="1204737"/>
              <a:ext cx="1335968" cy="369332"/>
            </a:xfrm>
            <a:prstGeom prst="rect">
              <a:avLst/>
            </a:prstGeom>
            <a:grpFill/>
          </p:spPr>
          <p:txBody>
            <a:bodyPr wrap="square" rtlCol="0">
              <a:spAutoFit/>
            </a:bodyPr>
            <a:lstStyle/>
            <a:p>
              <a:r>
                <a:rPr lang="en-US" b="1" dirty="0"/>
                <a:t>Create</a:t>
              </a:r>
            </a:p>
          </p:txBody>
        </p:sp>
      </p:grpSp>
      <p:grpSp>
        <p:nvGrpSpPr>
          <p:cNvPr id="18" name="Group 17">
            <a:extLst>
              <a:ext uri="{FF2B5EF4-FFF2-40B4-BE49-F238E27FC236}">
                <a16:creationId xmlns:a16="http://schemas.microsoft.com/office/drawing/2014/main" id="{343AA93F-900C-E3CA-E04E-984E529BB748}"/>
              </a:ext>
            </a:extLst>
          </p:cNvPr>
          <p:cNvGrpSpPr/>
          <p:nvPr/>
        </p:nvGrpSpPr>
        <p:grpSpPr>
          <a:xfrm>
            <a:off x="3533962" y="1587472"/>
            <a:ext cx="2077892" cy="1228835"/>
            <a:chOff x="3716079" y="774986"/>
            <a:chExt cx="2557129" cy="1228835"/>
          </a:xfrm>
          <a:solidFill>
            <a:srgbClr val="FF0000"/>
          </a:solidFill>
        </p:grpSpPr>
        <p:sp>
          <p:nvSpPr>
            <p:cNvPr id="19" name="Rounded Rectangle 18">
              <a:extLst>
                <a:ext uri="{FF2B5EF4-FFF2-40B4-BE49-F238E27FC236}">
                  <a16:creationId xmlns:a16="http://schemas.microsoft.com/office/drawing/2014/main" id="{7A97CFFC-407E-0952-AB8F-4FC4F153EEC5}"/>
                </a:ext>
              </a:extLst>
            </p:cNvPr>
            <p:cNvSpPr/>
            <p:nvPr/>
          </p:nvSpPr>
          <p:spPr>
            <a:xfrm>
              <a:off x="3716079" y="774986"/>
              <a:ext cx="2557129" cy="122883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72B0ECD-C2F4-A32E-DB63-1794906533E0}"/>
                </a:ext>
              </a:extLst>
            </p:cNvPr>
            <p:cNvSpPr txBox="1"/>
            <p:nvPr/>
          </p:nvSpPr>
          <p:spPr>
            <a:xfrm>
              <a:off x="4618599" y="1198395"/>
              <a:ext cx="752087" cy="369332"/>
            </a:xfrm>
            <a:prstGeom prst="rect">
              <a:avLst/>
            </a:prstGeom>
            <a:grpFill/>
          </p:spPr>
          <p:txBody>
            <a:bodyPr wrap="square" rtlCol="0">
              <a:spAutoFit/>
            </a:bodyPr>
            <a:lstStyle/>
            <a:p>
              <a:r>
                <a:rPr lang="en-US" b="1" dirty="0"/>
                <a:t>WIP</a:t>
              </a:r>
            </a:p>
          </p:txBody>
        </p:sp>
      </p:grpSp>
      <p:grpSp>
        <p:nvGrpSpPr>
          <p:cNvPr id="21" name="Group 20">
            <a:extLst>
              <a:ext uri="{FF2B5EF4-FFF2-40B4-BE49-F238E27FC236}">
                <a16:creationId xmlns:a16="http://schemas.microsoft.com/office/drawing/2014/main" id="{7DB1C444-FB73-A97A-56A3-6949BD7C49A6}"/>
              </a:ext>
            </a:extLst>
          </p:cNvPr>
          <p:cNvGrpSpPr/>
          <p:nvPr/>
        </p:nvGrpSpPr>
        <p:grpSpPr>
          <a:xfrm>
            <a:off x="6576222" y="1566723"/>
            <a:ext cx="2077892" cy="1257647"/>
            <a:chOff x="3716079" y="774986"/>
            <a:chExt cx="2557129" cy="1228835"/>
          </a:xfrm>
          <a:solidFill>
            <a:schemeClr val="bg1"/>
          </a:solidFill>
        </p:grpSpPr>
        <p:sp>
          <p:nvSpPr>
            <p:cNvPr id="22" name="Rounded Rectangle 21">
              <a:extLst>
                <a:ext uri="{FF2B5EF4-FFF2-40B4-BE49-F238E27FC236}">
                  <a16:creationId xmlns:a16="http://schemas.microsoft.com/office/drawing/2014/main" id="{6B801515-0C87-E510-E4B8-40BF796E43BE}"/>
                </a:ext>
              </a:extLst>
            </p:cNvPr>
            <p:cNvSpPr/>
            <p:nvPr/>
          </p:nvSpPr>
          <p:spPr>
            <a:xfrm>
              <a:off x="3716079" y="774986"/>
              <a:ext cx="2557129" cy="122883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AC89646-6562-5225-7905-82C4F30BC925}"/>
                </a:ext>
              </a:extLst>
            </p:cNvPr>
            <p:cNvSpPr txBox="1"/>
            <p:nvPr/>
          </p:nvSpPr>
          <p:spPr>
            <a:xfrm>
              <a:off x="4283008" y="1204738"/>
              <a:ext cx="1438863" cy="369332"/>
            </a:xfrm>
            <a:prstGeom prst="rect">
              <a:avLst/>
            </a:prstGeom>
            <a:grpFill/>
          </p:spPr>
          <p:txBody>
            <a:bodyPr wrap="square" rtlCol="0">
              <a:spAutoFit/>
            </a:bodyPr>
            <a:lstStyle/>
            <a:p>
              <a:r>
                <a:rPr lang="en-US" b="1" dirty="0"/>
                <a:t>Produce</a:t>
              </a:r>
            </a:p>
          </p:txBody>
        </p:sp>
      </p:grpSp>
      <p:sp>
        <p:nvSpPr>
          <p:cNvPr id="24" name="Block Arc 23">
            <a:extLst>
              <a:ext uri="{FF2B5EF4-FFF2-40B4-BE49-F238E27FC236}">
                <a16:creationId xmlns:a16="http://schemas.microsoft.com/office/drawing/2014/main" id="{8609E302-1EDA-8483-01EF-9874F48BD647}"/>
              </a:ext>
            </a:extLst>
          </p:cNvPr>
          <p:cNvSpPr/>
          <p:nvPr/>
        </p:nvSpPr>
        <p:spPr>
          <a:xfrm flipV="1">
            <a:off x="456036" y="2505999"/>
            <a:ext cx="8198077" cy="871870"/>
          </a:xfrm>
          <a:prstGeom prst="blockArc">
            <a:avLst>
              <a:gd name="adj1" fmla="val 10800000"/>
              <a:gd name="adj2" fmla="val 63067"/>
              <a:gd name="adj3" fmla="val 791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5CC5E236-3DCB-D4D8-F6F0-91BE0ADED692}"/>
              </a:ext>
            </a:extLst>
          </p:cNvPr>
          <p:cNvSpPr txBox="1"/>
          <p:nvPr/>
        </p:nvSpPr>
        <p:spPr>
          <a:xfrm>
            <a:off x="4049338" y="2809840"/>
            <a:ext cx="1754372" cy="461665"/>
          </a:xfrm>
          <a:prstGeom prst="rect">
            <a:avLst/>
          </a:prstGeom>
          <a:noFill/>
        </p:spPr>
        <p:txBody>
          <a:bodyPr wrap="square" rtlCol="0">
            <a:spAutoFit/>
          </a:bodyPr>
          <a:lstStyle/>
          <a:p>
            <a:r>
              <a:rPr lang="en-US" sz="2400" b="1" dirty="0"/>
              <a:t>Float(s)</a:t>
            </a:r>
          </a:p>
        </p:txBody>
      </p:sp>
      <p:sp>
        <p:nvSpPr>
          <p:cNvPr id="26" name="TextBox 25">
            <a:extLst>
              <a:ext uri="{FF2B5EF4-FFF2-40B4-BE49-F238E27FC236}">
                <a16:creationId xmlns:a16="http://schemas.microsoft.com/office/drawing/2014/main" id="{5C3F1B87-8F97-1AC5-FCEF-AF95C41ECBA8}"/>
              </a:ext>
            </a:extLst>
          </p:cNvPr>
          <p:cNvSpPr txBox="1"/>
          <p:nvPr/>
        </p:nvSpPr>
        <p:spPr>
          <a:xfrm>
            <a:off x="3836144" y="3575346"/>
            <a:ext cx="202922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Time</a:t>
            </a:r>
          </a:p>
          <a:p>
            <a:pPr marL="285750" indent="-285750">
              <a:buFont typeface="Arial" panose="020B0604020202020204" pitchFamily="34" charset="0"/>
              <a:buChar char="•"/>
            </a:pPr>
            <a:r>
              <a:rPr lang="en-US" dirty="0"/>
              <a:t>Skills</a:t>
            </a:r>
          </a:p>
          <a:p>
            <a:pPr marL="285750" indent="-285750">
              <a:buFont typeface="Arial" panose="020B0604020202020204" pitchFamily="34" charset="0"/>
              <a:buChar char="•"/>
            </a:pPr>
            <a:r>
              <a:rPr lang="en-US" dirty="0"/>
              <a:t>Complexity</a:t>
            </a:r>
          </a:p>
          <a:p>
            <a:pPr marL="285750" indent="-285750">
              <a:buFont typeface="Arial" panose="020B0604020202020204" pitchFamily="34" charset="0"/>
              <a:buChar char="•"/>
            </a:pPr>
            <a:r>
              <a:rPr lang="en-US" dirty="0"/>
              <a:t>Costs</a:t>
            </a:r>
          </a:p>
        </p:txBody>
      </p:sp>
    </p:spTree>
    <p:extLst>
      <p:ext uri="{BB962C8B-B14F-4D97-AF65-F5344CB8AC3E}">
        <p14:creationId xmlns:p14="http://schemas.microsoft.com/office/powerpoint/2010/main" val="283790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5FC5E5-992A-8085-775D-8053CF623888}"/>
              </a:ext>
            </a:extLst>
          </p:cNvPr>
          <p:cNvSpPr txBox="1"/>
          <p:nvPr/>
        </p:nvSpPr>
        <p:spPr>
          <a:xfrm>
            <a:off x="2457818" y="329398"/>
            <a:ext cx="4228357" cy="646331"/>
          </a:xfrm>
          <a:prstGeom prst="rect">
            <a:avLst/>
          </a:prstGeom>
          <a:noFill/>
        </p:spPr>
        <p:txBody>
          <a:bodyPr wrap="square" rtlCol="0">
            <a:spAutoFit/>
          </a:bodyPr>
          <a:lstStyle/>
          <a:p>
            <a:r>
              <a:rPr lang="en-US" sz="3600" b="1" dirty="0"/>
              <a:t>Key Decisions</a:t>
            </a:r>
            <a:endParaRPr lang="en-US" sz="3200" b="1" dirty="0"/>
          </a:p>
        </p:txBody>
      </p:sp>
      <p:grpSp>
        <p:nvGrpSpPr>
          <p:cNvPr id="7" name="Group 6">
            <a:extLst>
              <a:ext uri="{FF2B5EF4-FFF2-40B4-BE49-F238E27FC236}">
                <a16:creationId xmlns:a16="http://schemas.microsoft.com/office/drawing/2014/main" id="{4AB8BA13-9B57-A560-D5CE-CB6E6EC2EFF3}"/>
              </a:ext>
            </a:extLst>
          </p:cNvPr>
          <p:cNvGrpSpPr/>
          <p:nvPr/>
        </p:nvGrpSpPr>
        <p:grpSpPr>
          <a:xfrm>
            <a:off x="1929362" y="1583208"/>
            <a:ext cx="5285268" cy="1977084"/>
            <a:chOff x="2178786" y="1562222"/>
            <a:chExt cx="5285268" cy="1977084"/>
          </a:xfrm>
        </p:grpSpPr>
        <p:sp>
          <p:nvSpPr>
            <p:cNvPr id="2" name="TextBox 1">
              <a:extLst>
                <a:ext uri="{FF2B5EF4-FFF2-40B4-BE49-F238E27FC236}">
                  <a16:creationId xmlns:a16="http://schemas.microsoft.com/office/drawing/2014/main" id="{DABD3D50-2474-A9E8-D129-497B74CEA209}"/>
                </a:ext>
              </a:extLst>
            </p:cNvPr>
            <p:cNvSpPr txBox="1"/>
            <p:nvPr/>
          </p:nvSpPr>
          <p:spPr>
            <a:xfrm>
              <a:off x="2178786" y="2289154"/>
              <a:ext cx="5285267" cy="523220"/>
            </a:xfrm>
            <a:prstGeom prst="rect">
              <a:avLst/>
            </a:prstGeom>
            <a:noFill/>
          </p:spPr>
          <p:txBody>
            <a:bodyPr wrap="square" rtlCol="0">
              <a:spAutoFit/>
            </a:bodyPr>
            <a:lstStyle/>
            <a:p>
              <a:r>
                <a:rPr lang="en-US" sz="2800" b="1" dirty="0" err="1"/>
                <a:t>Midjourney</a:t>
              </a:r>
              <a:r>
                <a:rPr lang="en-US" sz="2800" b="1" dirty="0"/>
                <a:t> </a:t>
              </a:r>
              <a:r>
                <a:rPr lang="en-US" sz="2800" b="1" dirty="0">
                  <a:sym typeface="Wingdings" pitchFamily="2" charset="2"/>
                </a:rPr>
                <a:t> landscapes</a:t>
              </a:r>
              <a:endParaRPr lang="en-US" sz="2800" b="1" dirty="0"/>
            </a:p>
          </p:txBody>
        </p:sp>
        <p:sp>
          <p:nvSpPr>
            <p:cNvPr id="5" name="TextBox 4">
              <a:extLst>
                <a:ext uri="{FF2B5EF4-FFF2-40B4-BE49-F238E27FC236}">
                  <a16:creationId xmlns:a16="http://schemas.microsoft.com/office/drawing/2014/main" id="{EB13577B-8434-CA05-7F4B-0ADC99599E48}"/>
                </a:ext>
              </a:extLst>
            </p:cNvPr>
            <p:cNvSpPr txBox="1"/>
            <p:nvPr/>
          </p:nvSpPr>
          <p:spPr>
            <a:xfrm>
              <a:off x="2178787" y="3016086"/>
              <a:ext cx="5285267" cy="523220"/>
            </a:xfrm>
            <a:prstGeom prst="rect">
              <a:avLst/>
            </a:prstGeom>
            <a:noFill/>
          </p:spPr>
          <p:txBody>
            <a:bodyPr wrap="square" rtlCol="0">
              <a:spAutoFit/>
            </a:bodyPr>
            <a:lstStyle/>
            <a:p>
              <a:r>
                <a:rPr lang="en-US" sz="2800" b="1" dirty="0" err="1"/>
                <a:t>Beini</a:t>
              </a:r>
              <a:r>
                <a:rPr lang="en-US" sz="2800" b="1" dirty="0"/>
                <a:t> Huang </a:t>
              </a:r>
              <a:r>
                <a:rPr lang="en-US" sz="2800" b="1" dirty="0">
                  <a:sym typeface="Wingdings" pitchFamily="2" charset="2"/>
                </a:rPr>
                <a:t> characters</a:t>
              </a:r>
              <a:endParaRPr lang="en-US" sz="2800" b="1" dirty="0"/>
            </a:p>
          </p:txBody>
        </p:sp>
        <p:sp>
          <p:nvSpPr>
            <p:cNvPr id="6" name="TextBox 5">
              <a:extLst>
                <a:ext uri="{FF2B5EF4-FFF2-40B4-BE49-F238E27FC236}">
                  <a16:creationId xmlns:a16="http://schemas.microsoft.com/office/drawing/2014/main" id="{6009518E-0B09-25B4-2E1B-7C2BD619F422}"/>
                </a:ext>
              </a:extLst>
            </p:cNvPr>
            <p:cNvSpPr txBox="1"/>
            <p:nvPr/>
          </p:nvSpPr>
          <p:spPr>
            <a:xfrm>
              <a:off x="2178786" y="1562222"/>
              <a:ext cx="5285267" cy="523220"/>
            </a:xfrm>
            <a:prstGeom prst="rect">
              <a:avLst/>
            </a:prstGeom>
            <a:noFill/>
          </p:spPr>
          <p:txBody>
            <a:bodyPr wrap="square" rtlCol="0">
              <a:spAutoFit/>
            </a:bodyPr>
            <a:lstStyle/>
            <a:p>
              <a:r>
                <a:rPr lang="en-US" sz="2800" b="1" dirty="0"/>
                <a:t>Core Team </a:t>
              </a:r>
              <a:r>
                <a:rPr lang="en-US" sz="2800" b="1" dirty="0">
                  <a:sym typeface="Wingdings" pitchFamily="2" charset="2"/>
                </a:rPr>
                <a:t> story</a:t>
              </a:r>
              <a:endParaRPr lang="en-US" sz="2800" b="1" dirty="0"/>
            </a:p>
          </p:txBody>
        </p:sp>
      </p:grpSp>
    </p:spTree>
    <p:extLst>
      <p:ext uri="{BB962C8B-B14F-4D97-AF65-F5344CB8AC3E}">
        <p14:creationId xmlns:p14="http://schemas.microsoft.com/office/powerpoint/2010/main" val="358961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D2C8A7-A16E-3C33-4C4A-DB941C80C4B7}"/>
              </a:ext>
            </a:extLst>
          </p:cNvPr>
          <p:cNvSpPr/>
          <p:nvPr/>
        </p:nvSpPr>
        <p:spPr>
          <a:xfrm>
            <a:off x="0" y="259077"/>
            <a:ext cx="9144000" cy="161431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ED13AA-5A1A-C7DF-A806-9A614156C5FE}"/>
              </a:ext>
            </a:extLst>
          </p:cNvPr>
          <p:cNvSpPr txBox="1"/>
          <p:nvPr/>
        </p:nvSpPr>
        <p:spPr>
          <a:xfrm>
            <a:off x="3268134" y="558401"/>
            <a:ext cx="5034844" cy="1015663"/>
          </a:xfrm>
          <a:prstGeom prst="rect">
            <a:avLst/>
          </a:prstGeom>
          <a:noFill/>
        </p:spPr>
        <p:txBody>
          <a:bodyPr wrap="square" rtlCol="0">
            <a:spAutoFit/>
          </a:bodyPr>
          <a:lstStyle/>
          <a:p>
            <a:pPr algn="r">
              <a:spcAft>
                <a:spcPts val="600"/>
              </a:spcAft>
            </a:pPr>
            <a:r>
              <a:rPr lang="en-US" sz="6000" b="1" dirty="0"/>
              <a:t>CREATE</a:t>
            </a:r>
          </a:p>
        </p:txBody>
      </p:sp>
      <p:pic>
        <p:nvPicPr>
          <p:cNvPr id="2" name="Picture 2" descr="Script Svg Png Icon Free Download (#224282) - OnlineWebFonts.COM">
            <a:extLst>
              <a:ext uri="{FF2B5EF4-FFF2-40B4-BE49-F238E27FC236}">
                <a16:creationId xmlns:a16="http://schemas.microsoft.com/office/drawing/2014/main" id="{9A784BFE-721A-F857-0D6A-9E8F9623C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463" y="2564581"/>
            <a:ext cx="1642789" cy="17243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Singing Music Microphone Karaoke Icon PNG Image | Citypng">
            <a:extLst>
              <a:ext uri="{FF2B5EF4-FFF2-40B4-BE49-F238E27FC236}">
                <a16:creationId xmlns:a16="http://schemas.microsoft.com/office/drawing/2014/main" id="{759A424B-ABC8-31DF-B42F-6D2F7324DA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1748" y="2571750"/>
            <a:ext cx="1642789" cy="174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95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3B3127-6950-C47F-BFC1-49C6ED2F3239}"/>
              </a:ext>
            </a:extLst>
          </p:cNvPr>
          <p:cNvPicPr>
            <a:picLocks noChangeAspect="1"/>
          </p:cNvPicPr>
          <p:nvPr/>
        </p:nvPicPr>
        <p:blipFill rotWithShape="1">
          <a:blip r:embed="rId4"/>
          <a:srcRect t="6250"/>
          <a:stretch/>
        </p:blipFill>
        <p:spPr>
          <a:xfrm>
            <a:off x="20" y="10"/>
            <a:ext cx="9143980" cy="5143490"/>
          </a:xfrm>
          <a:prstGeom prst="rect">
            <a:avLst/>
          </a:prstGeom>
        </p:spPr>
      </p:pic>
    </p:spTree>
    <p:extLst>
      <p:ext uri="{BB962C8B-B14F-4D97-AF65-F5344CB8AC3E}">
        <p14:creationId xmlns:p14="http://schemas.microsoft.com/office/powerpoint/2010/main" val="394157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6C9ED1-01AF-7B48-78C6-83C9CDE770C0}"/>
              </a:ext>
            </a:extLst>
          </p:cNvPr>
          <p:cNvSpPr txBox="1"/>
          <p:nvPr/>
        </p:nvSpPr>
        <p:spPr>
          <a:xfrm>
            <a:off x="2802272" y="361506"/>
            <a:ext cx="3885608" cy="769441"/>
          </a:xfrm>
          <a:prstGeom prst="rect">
            <a:avLst/>
          </a:prstGeom>
          <a:noFill/>
        </p:spPr>
        <p:txBody>
          <a:bodyPr wrap="square" rtlCol="0">
            <a:spAutoFit/>
          </a:bodyPr>
          <a:lstStyle/>
          <a:p>
            <a:r>
              <a:rPr lang="en-US" sz="4400" b="1" dirty="0"/>
              <a:t>Trailer Script</a:t>
            </a:r>
          </a:p>
        </p:txBody>
      </p:sp>
      <p:pic>
        <p:nvPicPr>
          <p:cNvPr id="5" name="Picture 4" descr="Table&#10;&#10;Description automatically generated with low confidence">
            <a:extLst>
              <a:ext uri="{FF2B5EF4-FFF2-40B4-BE49-F238E27FC236}">
                <a16:creationId xmlns:a16="http://schemas.microsoft.com/office/drawing/2014/main" id="{4774AC14-F2B4-C593-A69A-16750B9EF1AC}"/>
              </a:ext>
            </a:extLst>
          </p:cNvPr>
          <p:cNvPicPr>
            <a:picLocks noChangeAspect="1"/>
          </p:cNvPicPr>
          <p:nvPr/>
        </p:nvPicPr>
        <p:blipFill>
          <a:blip r:embed="rId3"/>
          <a:stretch>
            <a:fillRect/>
          </a:stretch>
        </p:blipFill>
        <p:spPr>
          <a:xfrm>
            <a:off x="965200" y="1847850"/>
            <a:ext cx="7213600" cy="1447800"/>
          </a:xfrm>
          <a:prstGeom prst="rect">
            <a:avLst/>
          </a:prstGeom>
        </p:spPr>
      </p:pic>
    </p:spTree>
    <p:extLst>
      <p:ext uri="{BB962C8B-B14F-4D97-AF65-F5344CB8AC3E}">
        <p14:creationId xmlns:p14="http://schemas.microsoft.com/office/powerpoint/2010/main" val="189740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F32515-9322-44A5-8C72-4C7BFB461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617F13B-5021-454F-90E5-3AB2383BF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00B0A2B3-7E93-63CD-79CA-EDED1CC5B0D1}"/>
              </a:ext>
            </a:extLst>
          </p:cNvPr>
          <p:cNvPicPr>
            <a:picLocks noChangeAspect="1"/>
          </p:cNvPicPr>
          <p:nvPr/>
        </p:nvPicPr>
        <p:blipFill>
          <a:blip r:embed="rId3"/>
          <a:stretch>
            <a:fillRect/>
          </a:stretch>
        </p:blipFill>
        <p:spPr>
          <a:xfrm>
            <a:off x="482600" y="731520"/>
            <a:ext cx="8178799" cy="3680459"/>
          </a:xfrm>
          <a:prstGeom prst="rect">
            <a:avLst/>
          </a:prstGeom>
        </p:spPr>
      </p:pic>
      <p:grpSp>
        <p:nvGrpSpPr>
          <p:cNvPr id="19" name="Group 18">
            <a:extLst>
              <a:ext uri="{FF2B5EF4-FFF2-40B4-BE49-F238E27FC236}">
                <a16:creationId xmlns:a16="http://schemas.microsoft.com/office/drawing/2014/main" id="{12F722E5-D463-EF79-C985-209CA770E9CD}"/>
              </a:ext>
            </a:extLst>
          </p:cNvPr>
          <p:cNvGrpSpPr/>
          <p:nvPr/>
        </p:nvGrpSpPr>
        <p:grpSpPr>
          <a:xfrm>
            <a:off x="1143000" y="3492500"/>
            <a:ext cx="7129130" cy="676940"/>
            <a:chOff x="1143000" y="3492500"/>
            <a:chExt cx="7129130" cy="676940"/>
          </a:xfrm>
        </p:grpSpPr>
        <p:cxnSp>
          <p:nvCxnSpPr>
            <p:cNvPr id="7" name="Straight Connector 6">
              <a:extLst>
                <a:ext uri="{FF2B5EF4-FFF2-40B4-BE49-F238E27FC236}">
                  <a16:creationId xmlns:a16="http://schemas.microsoft.com/office/drawing/2014/main" id="{6656DD2F-43C1-4273-E5C5-7E42AB72B97C}"/>
                </a:ext>
              </a:extLst>
            </p:cNvPr>
            <p:cNvCxnSpPr>
              <a:cxnSpLocks/>
            </p:cNvCxnSpPr>
            <p:nvPr/>
          </p:nvCxnSpPr>
          <p:spPr>
            <a:xfrm>
              <a:off x="1143000" y="3492500"/>
              <a:ext cx="23749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AAF56E-143D-5CE5-DA37-00B14A0491F5}"/>
                </a:ext>
              </a:extLst>
            </p:cNvPr>
            <p:cNvCxnSpPr>
              <a:cxnSpLocks/>
            </p:cNvCxnSpPr>
            <p:nvPr/>
          </p:nvCxnSpPr>
          <p:spPr>
            <a:xfrm>
              <a:off x="4178595" y="3963877"/>
              <a:ext cx="118021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DFE73E-D8A4-C5E5-05EB-06A46717BFCF}"/>
                </a:ext>
              </a:extLst>
            </p:cNvPr>
            <p:cNvCxnSpPr>
              <a:cxnSpLocks/>
            </p:cNvCxnSpPr>
            <p:nvPr/>
          </p:nvCxnSpPr>
          <p:spPr>
            <a:xfrm>
              <a:off x="1143000" y="4169440"/>
              <a:ext cx="712913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489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 name="Picture 2" descr="A picture containing sky, outdoor, building, sunset&#10;&#10;Description automatically generated">
            <a:extLst>
              <a:ext uri="{FF2B5EF4-FFF2-40B4-BE49-F238E27FC236}">
                <a16:creationId xmlns:a16="http://schemas.microsoft.com/office/drawing/2014/main" id="{2D7DFAB6-54C6-5FFA-118D-072D20CBF73F}"/>
              </a:ext>
            </a:extLst>
          </p:cNvPr>
          <p:cNvPicPr>
            <a:picLocks noChangeAspect="1"/>
          </p:cNvPicPr>
          <p:nvPr/>
        </p:nvPicPr>
        <p:blipFill rotWithShape="1">
          <a:blip r:embed="rId4"/>
          <a:srcRect r="3111"/>
          <a:stretch/>
        </p:blipFill>
        <p:spPr>
          <a:xfrm>
            <a:off x="20" y="10"/>
            <a:ext cx="9143980" cy="5143490"/>
          </a:xfrm>
          <a:prstGeom prst="rect">
            <a:avLst/>
          </a:prstGeom>
        </p:spPr>
      </p:pic>
    </p:spTree>
    <p:extLst>
      <p:ext uri="{BB962C8B-B14F-4D97-AF65-F5344CB8AC3E}">
        <p14:creationId xmlns:p14="http://schemas.microsoft.com/office/powerpoint/2010/main" val="206587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 name="Picture 2" descr="A picture containing sky, sunset, several, day&#10;&#10;Description automatically generated">
            <a:extLst>
              <a:ext uri="{FF2B5EF4-FFF2-40B4-BE49-F238E27FC236}">
                <a16:creationId xmlns:a16="http://schemas.microsoft.com/office/drawing/2014/main" id="{8A548AB9-3740-F853-2E52-8EE7A0115070}"/>
              </a:ext>
            </a:extLst>
          </p:cNvPr>
          <p:cNvPicPr>
            <a:picLocks noChangeAspect="1"/>
          </p:cNvPicPr>
          <p:nvPr/>
        </p:nvPicPr>
        <p:blipFill rotWithShape="1">
          <a:blip r:embed="rId4"/>
          <a:srcRect l="1778" r="1" b="1"/>
          <a:stretch/>
        </p:blipFill>
        <p:spPr>
          <a:xfrm>
            <a:off x="20" y="10"/>
            <a:ext cx="9143980" cy="5143490"/>
          </a:xfrm>
          <a:prstGeom prst="rect">
            <a:avLst/>
          </a:prstGeom>
        </p:spPr>
      </p:pic>
    </p:spTree>
    <p:extLst>
      <p:ext uri="{BB962C8B-B14F-4D97-AF65-F5344CB8AC3E}">
        <p14:creationId xmlns:p14="http://schemas.microsoft.com/office/powerpoint/2010/main" val="40868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F32515-9322-44A5-8C72-4C7BFB461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617F13B-5021-454F-90E5-3AB2383BF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video game&#10;&#10;Description automatically generated">
            <a:extLst>
              <a:ext uri="{FF2B5EF4-FFF2-40B4-BE49-F238E27FC236}">
                <a16:creationId xmlns:a16="http://schemas.microsoft.com/office/drawing/2014/main" id="{89B93C70-0CA4-FF90-9DDC-B9EF339DA0F5}"/>
              </a:ext>
            </a:extLst>
          </p:cNvPr>
          <p:cNvPicPr>
            <a:picLocks noChangeAspect="1"/>
          </p:cNvPicPr>
          <p:nvPr/>
        </p:nvPicPr>
        <p:blipFill>
          <a:blip r:embed="rId3"/>
          <a:stretch>
            <a:fillRect/>
          </a:stretch>
        </p:blipFill>
        <p:spPr>
          <a:xfrm>
            <a:off x="0" y="85064"/>
            <a:ext cx="9120439" cy="4954772"/>
          </a:xfrm>
          <a:prstGeom prst="rect">
            <a:avLst/>
          </a:prstGeom>
        </p:spPr>
      </p:pic>
    </p:spTree>
    <p:extLst>
      <p:ext uri="{BB962C8B-B14F-4D97-AF65-F5344CB8AC3E}">
        <p14:creationId xmlns:p14="http://schemas.microsoft.com/office/powerpoint/2010/main" val="157620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2C1B3B1C-81DC-BA11-C5B6-DE754F6F600E}"/>
              </a:ext>
            </a:extLst>
          </p:cNvPr>
          <p:cNvPicPr>
            <a:picLocks noChangeAspect="1"/>
          </p:cNvPicPr>
          <p:nvPr/>
        </p:nvPicPr>
        <p:blipFill rotWithShape="1">
          <a:blip r:embed="rId4"/>
          <a:srcRect l="3075" r="1814"/>
          <a:stretch/>
        </p:blipFill>
        <p:spPr>
          <a:xfrm>
            <a:off x="20" y="10"/>
            <a:ext cx="9143980" cy="5143490"/>
          </a:xfrm>
          <a:prstGeom prst="rect">
            <a:avLst/>
          </a:prstGeom>
        </p:spPr>
      </p:pic>
    </p:spTree>
    <p:extLst>
      <p:ext uri="{BB962C8B-B14F-4D97-AF65-F5344CB8AC3E}">
        <p14:creationId xmlns:p14="http://schemas.microsoft.com/office/powerpoint/2010/main" val="157700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B7617F2-1973-7196-AD45-8AA8B4B68C4D}"/>
              </a:ext>
            </a:extLst>
          </p:cNvPr>
          <p:cNvGrpSpPr/>
          <p:nvPr/>
        </p:nvGrpSpPr>
        <p:grpSpPr>
          <a:xfrm>
            <a:off x="1001973" y="288063"/>
            <a:ext cx="8732462" cy="1350575"/>
            <a:chOff x="1001973" y="288063"/>
            <a:chExt cx="8732462" cy="1350575"/>
          </a:xfrm>
        </p:grpSpPr>
        <p:sp>
          <p:nvSpPr>
            <p:cNvPr id="2" name="TextBox 1">
              <a:extLst>
                <a:ext uri="{FF2B5EF4-FFF2-40B4-BE49-F238E27FC236}">
                  <a16:creationId xmlns:a16="http://schemas.microsoft.com/office/drawing/2014/main" id="{4987B01A-FFF4-30B2-9D52-801F578C24BD}"/>
                </a:ext>
              </a:extLst>
            </p:cNvPr>
            <p:cNvSpPr txBox="1"/>
            <p:nvPr/>
          </p:nvSpPr>
          <p:spPr>
            <a:xfrm>
              <a:off x="7049714" y="659495"/>
              <a:ext cx="2684721" cy="584775"/>
            </a:xfrm>
            <a:prstGeom prst="rect">
              <a:avLst/>
            </a:prstGeom>
            <a:noFill/>
          </p:spPr>
          <p:txBody>
            <a:bodyPr wrap="square" rtlCol="0">
              <a:spAutoFit/>
            </a:bodyPr>
            <a:lstStyle/>
            <a:p>
              <a:r>
                <a:rPr lang="en-US" sz="3200" b="1" dirty="0"/>
                <a:t>3 People</a:t>
              </a:r>
            </a:p>
          </p:txBody>
        </p:sp>
        <p:grpSp>
          <p:nvGrpSpPr>
            <p:cNvPr id="5" name="Group 4">
              <a:extLst>
                <a:ext uri="{FF2B5EF4-FFF2-40B4-BE49-F238E27FC236}">
                  <a16:creationId xmlns:a16="http://schemas.microsoft.com/office/drawing/2014/main" id="{330B962B-1DB1-C820-3FF2-DB4187C98D1F}"/>
                </a:ext>
              </a:extLst>
            </p:cNvPr>
            <p:cNvGrpSpPr/>
            <p:nvPr/>
          </p:nvGrpSpPr>
          <p:grpSpPr>
            <a:xfrm>
              <a:off x="1001973" y="288063"/>
              <a:ext cx="4951296" cy="1350575"/>
              <a:chOff x="1001973" y="288063"/>
              <a:chExt cx="4951296" cy="1350575"/>
            </a:xfrm>
          </p:grpSpPr>
          <p:pic>
            <p:nvPicPr>
              <p:cNvPr id="4" name="Picture 3" descr="A picture containing person, person, wall, indoor&#10;&#10;Description automatically generated">
                <a:extLst>
                  <a:ext uri="{FF2B5EF4-FFF2-40B4-BE49-F238E27FC236}">
                    <a16:creationId xmlns:a16="http://schemas.microsoft.com/office/drawing/2014/main" id="{7EF7EC92-0563-583C-1EA2-8EE7E98B2D91}"/>
                  </a:ext>
                </a:extLst>
              </p:cNvPr>
              <p:cNvPicPr>
                <a:picLocks noChangeAspect="1"/>
              </p:cNvPicPr>
              <p:nvPr/>
            </p:nvPicPr>
            <p:blipFill>
              <a:blip r:embed="rId3"/>
              <a:stretch>
                <a:fillRect/>
              </a:stretch>
            </p:blipFill>
            <p:spPr>
              <a:xfrm>
                <a:off x="4555914" y="288063"/>
                <a:ext cx="1397355" cy="1327640"/>
              </a:xfrm>
              <a:prstGeom prst="rect">
                <a:avLst/>
              </a:prstGeom>
            </p:spPr>
          </p:pic>
          <p:pic>
            <p:nvPicPr>
              <p:cNvPr id="13" name="Picture 12">
                <a:extLst>
                  <a:ext uri="{FF2B5EF4-FFF2-40B4-BE49-F238E27FC236}">
                    <a16:creationId xmlns:a16="http://schemas.microsoft.com/office/drawing/2014/main" id="{840DB896-1A24-666E-5FF5-9D6684A10B7C}"/>
                  </a:ext>
                </a:extLst>
              </p:cNvPr>
              <p:cNvPicPr>
                <a:picLocks noChangeAspect="1"/>
              </p:cNvPicPr>
              <p:nvPr/>
            </p:nvPicPr>
            <p:blipFill>
              <a:blip r:embed="rId4"/>
              <a:stretch>
                <a:fillRect/>
              </a:stretch>
            </p:blipFill>
            <p:spPr>
              <a:xfrm>
                <a:off x="2992638" y="310997"/>
                <a:ext cx="1140232" cy="1327640"/>
              </a:xfrm>
              <a:prstGeom prst="rect">
                <a:avLst/>
              </a:prstGeom>
            </p:spPr>
          </p:pic>
          <p:pic>
            <p:nvPicPr>
              <p:cNvPr id="14" name="Picture 13">
                <a:extLst>
                  <a:ext uri="{FF2B5EF4-FFF2-40B4-BE49-F238E27FC236}">
                    <a16:creationId xmlns:a16="http://schemas.microsoft.com/office/drawing/2014/main" id="{24AD0150-E1AC-9D54-A97B-7347EBD0C8A4}"/>
                  </a:ext>
                </a:extLst>
              </p:cNvPr>
              <p:cNvPicPr>
                <a:picLocks noChangeAspect="1"/>
              </p:cNvPicPr>
              <p:nvPr/>
            </p:nvPicPr>
            <p:blipFill>
              <a:blip r:embed="rId5"/>
              <a:stretch>
                <a:fillRect/>
              </a:stretch>
            </p:blipFill>
            <p:spPr>
              <a:xfrm>
                <a:off x="1001973" y="310997"/>
                <a:ext cx="1567621" cy="1327641"/>
              </a:xfrm>
              <a:prstGeom prst="rect">
                <a:avLst/>
              </a:prstGeom>
            </p:spPr>
          </p:pic>
        </p:grpSp>
      </p:grpSp>
      <p:grpSp>
        <p:nvGrpSpPr>
          <p:cNvPr id="7" name="Group 6">
            <a:extLst>
              <a:ext uri="{FF2B5EF4-FFF2-40B4-BE49-F238E27FC236}">
                <a16:creationId xmlns:a16="http://schemas.microsoft.com/office/drawing/2014/main" id="{F4C641DB-2E9D-A0F6-35C1-15750808F1DC}"/>
              </a:ext>
            </a:extLst>
          </p:cNvPr>
          <p:cNvGrpSpPr/>
          <p:nvPr/>
        </p:nvGrpSpPr>
        <p:grpSpPr>
          <a:xfrm>
            <a:off x="2435671" y="1916377"/>
            <a:ext cx="7298764" cy="1475409"/>
            <a:chOff x="2435671" y="1916377"/>
            <a:chExt cx="7298764" cy="1475409"/>
          </a:xfrm>
        </p:grpSpPr>
        <p:pic>
          <p:nvPicPr>
            <p:cNvPr id="6160" name="Picture 16" descr="Free Dollar Sign Clipart, Download Free Dollar Sign Clipart png images,  Free ClipArts on Clipart Library">
              <a:extLst>
                <a:ext uri="{FF2B5EF4-FFF2-40B4-BE49-F238E27FC236}">
                  <a16:creationId xmlns:a16="http://schemas.microsoft.com/office/drawing/2014/main" id="{727E3E19-2978-4B45-FDDF-68CC482954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5671" y="1916377"/>
              <a:ext cx="2345736" cy="147540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70909FA7-0CB8-C153-8D05-D5168D68A223}"/>
                </a:ext>
              </a:extLst>
            </p:cNvPr>
            <p:cNvSpPr txBox="1"/>
            <p:nvPr/>
          </p:nvSpPr>
          <p:spPr>
            <a:xfrm>
              <a:off x="7049714" y="2374375"/>
              <a:ext cx="2684721" cy="584775"/>
            </a:xfrm>
            <a:prstGeom prst="rect">
              <a:avLst/>
            </a:prstGeom>
            <a:noFill/>
          </p:spPr>
          <p:txBody>
            <a:bodyPr wrap="square" rtlCol="0">
              <a:spAutoFit/>
            </a:bodyPr>
            <a:lstStyle/>
            <a:p>
              <a:r>
                <a:rPr lang="en-US" sz="3200" b="1" dirty="0"/>
                <a:t>4 Figures</a:t>
              </a:r>
            </a:p>
          </p:txBody>
        </p:sp>
      </p:grpSp>
      <p:grpSp>
        <p:nvGrpSpPr>
          <p:cNvPr id="50" name="Group 49">
            <a:extLst>
              <a:ext uri="{FF2B5EF4-FFF2-40B4-BE49-F238E27FC236}">
                <a16:creationId xmlns:a16="http://schemas.microsoft.com/office/drawing/2014/main" id="{D1221E11-ADAB-092A-2663-7681D9075CAF}"/>
              </a:ext>
            </a:extLst>
          </p:cNvPr>
          <p:cNvGrpSpPr/>
          <p:nvPr/>
        </p:nvGrpSpPr>
        <p:grpSpPr>
          <a:xfrm>
            <a:off x="280781" y="3647425"/>
            <a:ext cx="9501552" cy="1257647"/>
            <a:chOff x="280781" y="3647425"/>
            <a:chExt cx="9501552" cy="1257647"/>
          </a:xfrm>
        </p:grpSpPr>
        <p:grpSp>
          <p:nvGrpSpPr>
            <p:cNvPr id="17" name="Group 16">
              <a:extLst>
                <a:ext uri="{FF2B5EF4-FFF2-40B4-BE49-F238E27FC236}">
                  <a16:creationId xmlns:a16="http://schemas.microsoft.com/office/drawing/2014/main" id="{16EB8B1D-24D8-B83A-018B-365ACD5BE0C4}"/>
                </a:ext>
              </a:extLst>
            </p:cNvPr>
            <p:cNvGrpSpPr/>
            <p:nvPr/>
          </p:nvGrpSpPr>
          <p:grpSpPr>
            <a:xfrm>
              <a:off x="280781" y="3647425"/>
              <a:ext cx="2110801" cy="1228835"/>
              <a:chOff x="3716079" y="774986"/>
              <a:chExt cx="2557129" cy="1228835"/>
            </a:xfrm>
            <a:solidFill>
              <a:srgbClr val="00B050"/>
            </a:solidFill>
          </p:grpSpPr>
          <p:sp>
            <p:nvSpPr>
              <p:cNvPr id="28" name="Rounded Rectangle 27">
                <a:extLst>
                  <a:ext uri="{FF2B5EF4-FFF2-40B4-BE49-F238E27FC236}">
                    <a16:creationId xmlns:a16="http://schemas.microsoft.com/office/drawing/2014/main" id="{F5894D94-C51A-B42B-9374-E1A298793022}"/>
                  </a:ext>
                </a:extLst>
              </p:cNvPr>
              <p:cNvSpPr/>
              <p:nvPr/>
            </p:nvSpPr>
            <p:spPr>
              <a:xfrm>
                <a:off x="3716079" y="774986"/>
                <a:ext cx="2557129" cy="122883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DCB3996-189C-74B1-0D25-EF74ADEF8016}"/>
                  </a:ext>
                </a:extLst>
              </p:cNvPr>
              <p:cNvSpPr txBox="1"/>
              <p:nvPr/>
            </p:nvSpPr>
            <p:spPr>
              <a:xfrm>
                <a:off x="4326658" y="1204737"/>
                <a:ext cx="1335968" cy="369332"/>
              </a:xfrm>
              <a:prstGeom prst="rect">
                <a:avLst/>
              </a:prstGeom>
              <a:grpFill/>
            </p:spPr>
            <p:txBody>
              <a:bodyPr wrap="square" rtlCol="0">
                <a:spAutoFit/>
              </a:bodyPr>
              <a:lstStyle/>
              <a:p>
                <a:r>
                  <a:rPr lang="en-US" b="1" dirty="0"/>
                  <a:t>Create</a:t>
                </a:r>
              </a:p>
            </p:txBody>
          </p:sp>
        </p:grpSp>
        <p:grpSp>
          <p:nvGrpSpPr>
            <p:cNvPr id="19" name="Group 18">
              <a:extLst>
                <a:ext uri="{FF2B5EF4-FFF2-40B4-BE49-F238E27FC236}">
                  <a16:creationId xmlns:a16="http://schemas.microsoft.com/office/drawing/2014/main" id="{43AB1D17-4CC2-29D9-D603-0F24A7A1605E}"/>
                </a:ext>
              </a:extLst>
            </p:cNvPr>
            <p:cNvGrpSpPr/>
            <p:nvPr/>
          </p:nvGrpSpPr>
          <p:grpSpPr>
            <a:xfrm>
              <a:off x="2569593" y="3647425"/>
              <a:ext cx="2077891" cy="1228835"/>
              <a:chOff x="3716079" y="774986"/>
              <a:chExt cx="2557129" cy="1228835"/>
            </a:xfrm>
            <a:solidFill>
              <a:srgbClr val="FF0000"/>
            </a:solidFill>
          </p:grpSpPr>
          <p:sp>
            <p:nvSpPr>
              <p:cNvPr id="26" name="Rounded Rectangle 25">
                <a:extLst>
                  <a:ext uri="{FF2B5EF4-FFF2-40B4-BE49-F238E27FC236}">
                    <a16:creationId xmlns:a16="http://schemas.microsoft.com/office/drawing/2014/main" id="{F6BC03F8-B725-5823-E462-A6E10B6120CA}"/>
                  </a:ext>
                </a:extLst>
              </p:cNvPr>
              <p:cNvSpPr/>
              <p:nvPr/>
            </p:nvSpPr>
            <p:spPr>
              <a:xfrm>
                <a:off x="3716079" y="774986"/>
                <a:ext cx="2557129" cy="122883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8CF9970A-DFE8-1229-D86E-A003FC26BFA9}"/>
                  </a:ext>
                </a:extLst>
              </p:cNvPr>
              <p:cNvSpPr txBox="1"/>
              <p:nvPr/>
            </p:nvSpPr>
            <p:spPr>
              <a:xfrm>
                <a:off x="3748396" y="1204737"/>
                <a:ext cx="2492492" cy="369332"/>
              </a:xfrm>
              <a:prstGeom prst="rect">
                <a:avLst/>
              </a:prstGeom>
              <a:grpFill/>
            </p:spPr>
            <p:txBody>
              <a:bodyPr wrap="square" rtlCol="0">
                <a:spAutoFit/>
              </a:bodyPr>
              <a:lstStyle/>
              <a:p>
                <a:r>
                  <a:rPr lang="en-US" b="1" dirty="0"/>
                  <a:t>Work in Progress</a:t>
                </a:r>
              </a:p>
            </p:txBody>
          </p:sp>
        </p:grpSp>
        <p:grpSp>
          <p:nvGrpSpPr>
            <p:cNvPr id="22" name="Group 21">
              <a:extLst>
                <a:ext uri="{FF2B5EF4-FFF2-40B4-BE49-F238E27FC236}">
                  <a16:creationId xmlns:a16="http://schemas.microsoft.com/office/drawing/2014/main" id="{231F1A2E-DAA7-6E0F-96B0-C551F684AE8C}"/>
                </a:ext>
              </a:extLst>
            </p:cNvPr>
            <p:cNvGrpSpPr/>
            <p:nvPr/>
          </p:nvGrpSpPr>
          <p:grpSpPr>
            <a:xfrm>
              <a:off x="4833603" y="3647425"/>
              <a:ext cx="2077892" cy="1257647"/>
              <a:chOff x="3716079" y="774986"/>
              <a:chExt cx="2557129" cy="1228835"/>
            </a:xfrm>
            <a:solidFill>
              <a:schemeClr val="bg1"/>
            </a:solidFill>
          </p:grpSpPr>
          <p:sp>
            <p:nvSpPr>
              <p:cNvPr id="24" name="Rounded Rectangle 23">
                <a:extLst>
                  <a:ext uri="{FF2B5EF4-FFF2-40B4-BE49-F238E27FC236}">
                    <a16:creationId xmlns:a16="http://schemas.microsoft.com/office/drawing/2014/main" id="{8F34A273-838E-C049-193E-DD540DFC0221}"/>
                  </a:ext>
                </a:extLst>
              </p:cNvPr>
              <p:cNvSpPr/>
              <p:nvPr/>
            </p:nvSpPr>
            <p:spPr>
              <a:xfrm>
                <a:off x="3716079" y="774986"/>
                <a:ext cx="2557129" cy="122883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5BBC746-019C-BF27-D3B1-E8B099992528}"/>
                  </a:ext>
                </a:extLst>
              </p:cNvPr>
              <p:cNvSpPr txBox="1"/>
              <p:nvPr/>
            </p:nvSpPr>
            <p:spPr>
              <a:xfrm>
                <a:off x="4283008" y="1204738"/>
                <a:ext cx="1438863" cy="369332"/>
              </a:xfrm>
              <a:prstGeom prst="rect">
                <a:avLst/>
              </a:prstGeom>
              <a:grpFill/>
            </p:spPr>
            <p:txBody>
              <a:bodyPr wrap="square" rtlCol="0">
                <a:spAutoFit/>
              </a:bodyPr>
              <a:lstStyle/>
              <a:p>
                <a:r>
                  <a:rPr lang="en-US" b="1" dirty="0"/>
                  <a:t>Produce</a:t>
                </a:r>
              </a:p>
            </p:txBody>
          </p:sp>
        </p:grpSp>
        <p:sp>
          <p:nvSpPr>
            <p:cNvPr id="38" name="TextBox 37">
              <a:extLst>
                <a:ext uri="{FF2B5EF4-FFF2-40B4-BE49-F238E27FC236}">
                  <a16:creationId xmlns:a16="http://schemas.microsoft.com/office/drawing/2014/main" id="{7601534E-F462-5982-43AE-E8B514FD57CB}"/>
                </a:ext>
              </a:extLst>
            </p:cNvPr>
            <p:cNvSpPr txBox="1"/>
            <p:nvPr/>
          </p:nvSpPr>
          <p:spPr>
            <a:xfrm>
              <a:off x="7097612" y="3983860"/>
              <a:ext cx="2684721" cy="584775"/>
            </a:xfrm>
            <a:prstGeom prst="rect">
              <a:avLst/>
            </a:prstGeom>
            <a:noFill/>
          </p:spPr>
          <p:txBody>
            <a:bodyPr wrap="square" rtlCol="0">
              <a:spAutoFit/>
            </a:bodyPr>
            <a:lstStyle/>
            <a:p>
              <a:r>
                <a:rPr lang="en-US" sz="3200" b="1" dirty="0"/>
                <a:t>5 Weeks</a:t>
              </a:r>
            </a:p>
          </p:txBody>
        </p:sp>
      </p:grpSp>
    </p:spTree>
    <p:extLst>
      <p:ext uri="{BB962C8B-B14F-4D97-AF65-F5344CB8AC3E}">
        <p14:creationId xmlns:p14="http://schemas.microsoft.com/office/powerpoint/2010/main" val="63471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B77FDAFC-AB0C-8001-E707-53C27E853B6F}"/>
              </a:ext>
            </a:extLst>
          </p:cNvPr>
          <p:cNvPicPr>
            <a:picLocks noChangeAspect="1"/>
          </p:cNvPicPr>
          <p:nvPr/>
        </p:nvPicPr>
        <p:blipFill>
          <a:blip r:embed="rId3"/>
          <a:stretch>
            <a:fillRect/>
          </a:stretch>
        </p:blipFill>
        <p:spPr>
          <a:xfrm>
            <a:off x="-1" y="1266093"/>
            <a:ext cx="9162995" cy="3362178"/>
          </a:xfrm>
          <a:prstGeom prst="rect">
            <a:avLst/>
          </a:prstGeom>
        </p:spPr>
      </p:pic>
      <p:sp>
        <p:nvSpPr>
          <p:cNvPr id="4" name="TextBox 3">
            <a:extLst>
              <a:ext uri="{FF2B5EF4-FFF2-40B4-BE49-F238E27FC236}">
                <a16:creationId xmlns:a16="http://schemas.microsoft.com/office/drawing/2014/main" id="{32B3B18F-5913-0BFA-AB20-DA8AF60FD8B4}"/>
              </a:ext>
            </a:extLst>
          </p:cNvPr>
          <p:cNvSpPr txBox="1"/>
          <p:nvPr/>
        </p:nvSpPr>
        <p:spPr>
          <a:xfrm>
            <a:off x="2834168" y="233916"/>
            <a:ext cx="5778203" cy="769441"/>
          </a:xfrm>
          <a:prstGeom prst="rect">
            <a:avLst/>
          </a:prstGeom>
          <a:noFill/>
        </p:spPr>
        <p:txBody>
          <a:bodyPr wrap="square" rtlCol="0">
            <a:spAutoFit/>
          </a:bodyPr>
          <a:lstStyle/>
          <a:p>
            <a:r>
              <a:rPr lang="en-US" sz="4400" b="1" dirty="0"/>
              <a:t>Perspectives</a:t>
            </a:r>
          </a:p>
        </p:txBody>
      </p:sp>
    </p:spTree>
    <p:extLst>
      <p:ext uri="{BB962C8B-B14F-4D97-AF65-F5344CB8AC3E}">
        <p14:creationId xmlns:p14="http://schemas.microsoft.com/office/powerpoint/2010/main" val="327162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6" name="Picture 5" descr="A picture containing text, floor, indoor, person&#10;&#10;Description automatically generated">
            <a:extLst>
              <a:ext uri="{FF2B5EF4-FFF2-40B4-BE49-F238E27FC236}">
                <a16:creationId xmlns:a16="http://schemas.microsoft.com/office/drawing/2014/main" id="{CC259142-6DAF-A7F8-1DFF-7933FB14FB02}"/>
              </a:ext>
            </a:extLst>
          </p:cNvPr>
          <p:cNvPicPr>
            <a:picLocks noChangeAspect="1"/>
          </p:cNvPicPr>
          <p:nvPr/>
        </p:nvPicPr>
        <p:blipFill rotWithShape="1">
          <a:blip r:embed="rId4"/>
          <a:srcRect/>
          <a:stretch/>
        </p:blipFill>
        <p:spPr>
          <a:xfrm>
            <a:off x="20" y="10"/>
            <a:ext cx="9143980" cy="5143490"/>
          </a:xfrm>
          <a:prstGeom prst="rect">
            <a:avLst/>
          </a:prstGeom>
        </p:spPr>
      </p:pic>
    </p:spTree>
    <p:extLst>
      <p:ext uri="{BB962C8B-B14F-4D97-AF65-F5344CB8AC3E}">
        <p14:creationId xmlns:p14="http://schemas.microsoft.com/office/powerpoint/2010/main" val="313563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D2C8A7-A16E-3C33-4C4A-DB941C80C4B7}"/>
              </a:ext>
            </a:extLst>
          </p:cNvPr>
          <p:cNvSpPr/>
          <p:nvPr/>
        </p:nvSpPr>
        <p:spPr>
          <a:xfrm>
            <a:off x="0" y="296011"/>
            <a:ext cx="9144000" cy="1614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ED13AA-5A1A-C7DF-A806-9A614156C5FE}"/>
              </a:ext>
            </a:extLst>
          </p:cNvPr>
          <p:cNvSpPr txBox="1"/>
          <p:nvPr/>
        </p:nvSpPr>
        <p:spPr>
          <a:xfrm>
            <a:off x="1851378" y="595335"/>
            <a:ext cx="6451600" cy="1015663"/>
          </a:xfrm>
          <a:prstGeom prst="rect">
            <a:avLst/>
          </a:prstGeom>
          <a:noFill/>
        </p:spPr>
        <p:txBody>
          <a:bodyPr wrap="square" rtlCol="0">
            <a:spAutoFit/>
          </a:bodyPr>
          <a:lstStyle/>
          <a:p>
            <a:pPr algn="r">
              <a:spcAft>
                <a:spcPts val="600"/>
              </a:spcAft>
            </a:pPr>
            <a:r>
              <a:rPr lang="en-US" sz="6000" b="1" dirty="0"/>
              <a:t>Produce</a:t>
            </a:r>
          </a:p>
        </p:txBody>
      </p:sp>
      <p:pic>
        <p:nvPicPr>
          <p:cNvPr id="2" name="Picture 32" descr="Audition, adobe, logo icon - Free download on Iconfinder">
            <a:extLst>
              <a:ext uri="{FF2B5EF4-FFF2-40B4-BE49-F238E27FC236}">
                <a16:creationId xmlns:a16="http://schemas.microsoft.com/office/drawing/2014/main" id="{7B81CDDC-4710-D8CD-B488-3129D4DDB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77" y="2663680"/>
            <a:ext cx="1782889" cy="17828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6">
            <a:extLst>
              <a:ext uri="{FF2B5EF4-FFF2-40B4-BE49-F238E27FC236}">
                <a16:creationId xmlns:a16="http://schemas.microsoft.com/office/drawing/2014/main" id="{A7BC232D-1057-3CE8-4367-125B32D89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0192" y="2663679"/>
            <a:ext cx="1823043" cy="17828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8">
            <a:extLst>
              <a:ext uri="{FF2B5EF4-FFF2-40B4-BE49-F238E27FC236}">
                <a16:creationId xmlns:a16="http://schemas.microsoft.com/office/drawing/2014/main" id="{3FF56464-FCB4-36B2-67D0-87B19DB60C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930" y="3131583"/>
            <a:ext cx="3065764" cy="87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67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338C01-91B0-047E-06A1-C1AAD710FEF8}"/>
              </a:ext>
            </a:extLst>
          </p:cNvPr>
          <p:cNvSpPr txBox="1"/>
          <p:nvPr/>
        </p:nvSpPr>
        <p:spPr>
          <a:xfrm>
            <a:off x="965200" y="135655"/>
            <a:ext cx="7213599" cy="707886"/>
          </a:xfrm>
          <a:prstGeom prst="rect">
            <a:avLst/>
          </a:prstGeom>
          <a:noFill/>
        </p:spPr>
        <p:txBody>
          <a:bodyPr wrap="square" rtlCol="0">
            <a:spAutoFit/>
          </a:bodyPr>
          <a:lstStyle/>
          <a:p>
            <a:r>
              <a:rPr lang="en-US" sz="4000" b="1" dirty="0"/>
              <a:t>Key Learnings (Technology)</a:t>
            </a:r>
          </a:p>
        </p:txBody>
      </p:sp>
      <p:sp>
        <p:nvSpPr>
          <p:cNvPr id="2" name="TextBox 1">
            <a:extLst>
              <a:ext uri="{FF2B5EF4-FFF2-40B4-BE49-F238E27FC236}">
                <a16:creationId xmlns:a16="http://schemas.microsoft.com/office/drawing/2014/main" id="{C36E2410-78AF-A54D-D620-AB4BF1BA3F68}"/>
              </a:ext>
            </a:extLst>
          </p:cNvPr>
          <p:cNvSpPr txBox="1"/>
          <p:nvPr/>
        </p:nvSpPr>
        <p:spPr>
          <a:xfrm>
            <a:off x="498763" y="1080650"/>
            <a:ext cx="8405092" cy="3693319"/>
          </a:xfrm>
          <a:prstGeom prst="rect">
            <a:avLst/>
          </a:prstGeom>
          <a:noFill/>
        </p:spPr>
        <p:txBody>
          <a:bodyPr wrap="square" rtlCol="0">
            <a:spAutoFit/>
          </a:bodyPr>
          <a:lstStyle/>
          <a:p>
            <a:r>
              <a:rPr lang="en-US" b="1" dirty="0"/>
              <a:t>WINS:</a:t>
            </a:r>
            <a:endParaRPr lang="en-US" dirty="0"/>
          </a:p>
          <a:p>
            <a:r>
              <a:rPr lang="en-US" dirty="0"/>
              <a:t>1.) </a:t>
            </a:r>
            <a:r>
              <a:rPr lang="en-US" dirty="0" err="1"/>
              <a:t>Midjourney</a:t>
            </a:r>
            <a:r>
              <a:rPr lang="en-US" dirty="0"/>
              <a:t> collapsed STORYBOARDING for landscapes and interiors</a:t>
            </a:r>
          </a:p>
          <a:p>
            <a:pPr marL="742950" lvl="1" indent="-285750">
              <a:buFont typeface="Arial" panose="020B0604020202020204" pitchFamily="34" charset="0"/>
              <a:buChar char="•"/>
            </a:pPr>
            <a:r>
              <a:rPr lang="en-US" dirty="0"/>
              <a:t>By iteration ~3, the asset was &gt;75% complete </a:t>
            </a:r>
          </a:p>
          <a:p>
            <a:endParaRPr lang="en-US" dirty="0"/>
          </a:p>
          <a:p>
            <a:r>
              <a:rPr lang="en-US" dirty="0"/>
              <a:t>2.) Rich landscape/interior assets helped character dev. even more</a:t>
            </a:r>
          </a:p>
          <a:p>
            <a:endParaRPr lang="en-US" dirty="0"/>
          </a:p>
          <a:p>
            <a:endParaRPr lang="en-US" dirty="0"/>
          </a:p>
          <a:p>
            <a:r>
              <a:rPr lang="en-US" b="1" dirty="0"/>
              <a:t>CAVEATS:</a:t>
            </a:r>
          </a:p>
          <a:p>
            <a:r>
              <a:rPr lang="en-US" dirty="0"/>
              <a:t>1.) AI generates against what’s popular, not what’s good.  </a:t>
            </a:r>
          </a:p>
          <a:p>
            <a:endParaRPr lang="en-US" dirty="0"/>
          </a:p>
          <a:p>
            <a:r>
              <a:rPr lang="en-US" dirty="0"/>
              <a:t>2.) Articulate your vision as precisely as possible...then evolve it. </a:t>
            </a:r>
          </a:p>
          <a:p>
            <a:endParaRPr lang="en-US" dirty="0"/>
          </a:p>
          <a:p>
            <a:pPr lvl="1"/>
            <a:endParaRPr lang="en-US" dirty="0"/>
          </a:p>
        </p:txBody>
      </p:sp>
    </p:spTree>
    <p:extLst>
      <p:ext uri="{BB962C8B-B14F-4D97-AF65-F5344CB8AC3E}">
        <p14:creationId xmlns:p14="http://schemas.microsoft.com/office/powerpoint/2010/main" val="423442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338C01-91B0-047E-06A1-C1AAD710FEF8}"/>
              </a:ext>
            </a:extLst>
          </p:cNvPr>
          <p:cNvSpPr txBox="1"/>
          <p:nvPr/>
        </p:nvSpPr>
        <p:spPr>
          <a:xfrm>
            <a:off x="965200" y="135655"/>
            <a:ext cx="7213599" cy="707886"/>
          </a:xfrm>
          <a:prstGeom prst="rect">
            <a:avLst/>
          </a:prstGeom>
          <a:noFill/>
        </p:spPr>
        <p:txBody>
          <a:bodyPr wrap="square" rtlCol="0">
            <a:spAutoFit/>
          </a:bodyPr>
          <a:lstStyle/>
          <a:p>
            <a:r>
              <a:rPr lang="en-US" sz="4000" b="1" dirty="0"/>
              <a:t>Key Learnings (Process)</a:t>
            </a:r>
          </a:p>
        </p:txBody>
      </p:sp>
      <p:sp>
        <p:nvSpPr>
          <p:cNvPr id="3" name="TextBox 2">
            <a:extLst>
              <a:ext uri="{FF2B5EF4-FFF2-40B4-BE49-F238E27FC236}">
                <a16:creationId xmlns:a16="http://schemas.microsoft.com/office/drawing/2014/main" id="{4AFE3274-19BB-15B1-6CA7-9CD2D69FC592}"/>
              </a:ext>
            </a:extLst>
          </p:cNvPr>
          <p:cNvSpPr txBox="1"/>
          <p:nvPr/>
        </p:nvSpPr>
        <p:spPr>
          <a:xfrm>
            <a:off x="498763" y="1080650"/>
            <a:ext cx="8405092" cy="3416320"/>
          </a:xfrm>
          <a:prstGeom prst="rect">
            <a:avLst/>
          </a:prstGeom>
          <a:noFill/>
        </p:spPr>
        <p:txBody>
          <a:bodyPr wrap="square" rtlCol="0">
            <a:spAutoFit/>
          </a:bodyPr>
          <a:lstStyle/>
          <a:p>
            <a:endParaRPr lang="en-US" dirty="0"/>
          </a:p>
          <a:p>
            <a:r>
              <a:rPr lang="en-US" dirty="0"/>
              <a:t>1.) Use AI as a tool, not an answer machine. </a:t>
            </a:r>
          </a:p>
          <a:p>
            <a:endParaRPr lang="en-US" dirty="0"/>
          </a:p>
          <a:p>
            <a:endParaRPr lang="en-US" dirty="0"/>
          </a:p>
          <a:p>
            <a:r>
              <a:rPr lang="en-US" dirty="0"/>
              <a:t>2.) There’s a lot of tweaking to harmonize a creative style with AI assets.</a:t>
            </a:r>
          </a:p>
          <a:p>
            <a:endParaRPr lang="en-US" dirty="0"/>
          </a:p>
          <a:p>
            <a:endParaRPr lang="en-US" dirty="0"/>
          </a:p>
          <a:p>
            <a:r>
              <a:rPr lang="en-US" dirty="0"/>
              <a:t>3.) Deliberately select areas to </a:t>
            </a:r>
            <a:r>
              <a:rPr lang="en-US" i="1" dirty="0"/>
              <a:t>WANDER CREATIVELY. </a:t>
            </a:r>
            <a:r>
              <a:rPr lang="en-US" dirty="0"/>
              <a:t>Figure out where you want to be efficient and where you want to push yourself. </a:t>
            </a:r>
          </a:p>
          <a:p>
            <a:endParaRPr lang="en-US" dirty="0"/>
          </a:p>
          <a:p>
            <a:r>
              <a:rPr lang="en-US" dirty="0"/>
              <a:t>4.) Don’t be afraid to push AI in new directions. Revisit your founding assumptions regularly. </a:t>
            </a:r>
          </a:p>
        </p:txBody>
      </p:sp>
    </p:spTree>
    <p:extLst>
      <p:ext uri="{BB962C8B-B14F-4D97-AF65-F5344CB8AC3E}">
        <p14:creationId xmlns:p14="http://schemas.microsoft.com/office/powerpoint/2010/main" val="323730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338C01-91B0-047E-06A1-C1AAD710FEF8}"/>
              </a:ext>
            </a:extLst>
          </p:cNvPr>
          <p:cNvSpPr txBox="1"/>
          <p:nvPr/>
        </p:nvSpPr>
        <p:spPr>
          <a:xfrm>
            <a:off x="965200" y="135655"/>
            <a:ext cx="7213599" cy="707886"/>
          </a:xfrm>
          <a:prstGeom prst="rect">
            <a:avLst/>
          </a:prstGeom>
          <a:noFill/>
        </p:spPr>
        <p:txBody>
          <a:bodyPr wrap="square" rtlCol="0">
            <a:spAutoFit/>
          </a:bodyPr>
          <a:lstStyle/>
          <a:p>
            <a:r>
              <a:rPr lang="en-US" sz="4000" b="1" dirty="0"/>
              <a:t>Key Learnings (People)</a:t>
            </a:r>
          </a:p>
        </p:txBody>
      </p:sp>
      <p:sp>
        <p:nvSpPr>
          <p:cNvPr id="3" name="TextBox 2">
            <a:extLst>
              <a:ext uri="{FF2B5EF4-FFF2-40B4-BE49-F238E27FC236}">
                <a16:creationId xmlns:a16="http://schemas.microsoft.com/office/drawing/2014/main" id="{B813C291-D34F-6A5F-BB35-66DE6DCED891}"/>
              </a:ext>
            </a:extLst>
          </p:cNvPr>
          <p:cNvSpPr txBox="1"/>
          <p:nvPr/>
        </p:nvSpPr>
        <p:spPr>
          <a:xfrm>
            <a:off x="498763" y="1080650"/>
            <a:ext cx="8405092" cy="2585323"/>
          </a:xfrm>
          <a:prstGeom prst="rect">
            <a:avLst/>
          </a:prstGeom>
          <a:noFill/>
        </p:spPr>
        <p:txBody>
          <a:bodyPr wrap="square" rtlCol="0">
            <a:spAutoFit/>
          </a:bodyPr>
          <a:lstStyle/>
          <a:p>
            <a:endParaRPr lang="en-US" dirty="0"/>
          </a:p>
          <a:p>
            <a:r>
              <a:rPr lang="en-US" dirty="0"/>
              <a:t>1.) Core team members need to speak more than one medium.</a:t>
            </a:r>
          </a:p>
          <a:p>
            <a:r>
              <a:rPr lang="en-US" dirty="0"/>
              <a:t> </a:t>
            </a:r>
          </a:p>
          <a:p>
            <a:endParaRPr lang="en-US" dirty="0"/>
          </a:p>
          <a:p>
            <a:r>
              <a:rPr lang="en-US" dirty="0"/>
              <a:t>2.) Imagine like an artist. Create like an art director. </a:t>
            </a:r>
          </a:p>
          <a:p>
            <a:endParaRPr lang="en-US" dirty="0"/>
          </a:p>
          <a:p>
            <a:endParaRPr lang="en-US" dirty="0"/>
          </a:p>
          <a:p>
            <a:r>
              <a:rPr lang="en-US" dirty="0"/>
              <a:t>3.) Human Language is </a:t>
            </a:r>
            <a:r>
              <a:rPr lang="en-US"/>
              <a:t>a programming </a:t>
            </a:r>
            <a:r>
              <a:rPr lang="en-US" dirty="0"/>
              <a:t>language.</a:t>
            </a:r>
          </a:p>
          <a:p>
            <a:endParaRPr lang="en-US" dirty="0"/>
          </a:p>
        </p:txBody>
      </p:sp>
    </p:spTree>
    <p:extLst>
      <p:ext uri="{BB962C8B-B14F-4D97-AF65-F5344CB8AC3E}">
        <p14:creationId xmlns:p14="http://schemas.microsoft.com/office/powerpoint/2010/main" val="69335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032" name="Picture 8" descr="Predictions are a Hammer, Not a Crystal Ball">
            <a:extLst>
              <a:ext uri="{FF2B5EF4-FFF2-40B4-BE49-F238E27FC236}">
                <a16:creationId xmlns:a16="http://schemas.microsoft.com/office/drawing/2014/main" id="{94095831-2EE0-3774-DC2C-3BC24FD843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5" r="-1" b="-1"/>
          <a:stretch/>
        </p:blipFill>
        <p:spPr bwMode="auto">
          <a:xfrm>
            <a:off x="20" y="10"/>
            <a:ext cx="9143980" cy="51434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564538-355D-2A35-A7DC-808AB4A8C27C}"/>
              </a:ext>
            </a:extLst>
          </p:cNvPr>
          <p:cNvSpPr txBox="1"/>
          <p:nvPr/>
        </p:nvSpPr>
        <p:spPr>
          <a:xfrm>
            <a:off x="-263747" y="1480654"/>
            <a:ext cx="4475530" cy="1938992"/>
          </a:xfrm>
          <a:prstGeom prst="rect">
            <a:avLst/>
          </a:prstGeom>
          <a:noFill/>
        </p:spPr>
        <p:txBody>
          <a:bodyPr wrap="square" rtlCol="0">
            <a:spAutoFit/>
          </a:bodyPr>
          <a:lstStyle/>
          <a:p>
            <a:pPr algn="ctr">
              <a:spcAft>
                <a:spcPts val="600"/>
              </a:spcAft>
            </a:pPr>
            <a:r>
              <a:rPr lang="en-US" sz="6000" b="1" dirty="0"/>
              <a:t>What’s Next?</a:t>
            </a:r>
          </a:p>
        </p:txBody>
      </p:sp>
    </p:spTree>
    <p:extLst>
      <p:ext uri="{BB962C8B-B14F-4D97-AF65-F5344CB8AC3E}">
        <p14:creationId xmlns:p14="http://schemas.microsoft.com/office/powerpoint/2010/main" val="19871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462D8BDB-9136-9400-CC93-82EB0525EFA7}"/>
              </a:ext>
            </a:extLst>
          </p:cNvPr>
          <p:cNvPicPr>
            <a:picLocks noChangeAspect="1"/>
          </p:cNvPicPr>
          <p:nvPr/>
        </p:nvPicPr>
        <p:blipFill rotWithShape="1">
          <a:blip r:embed="rId4"/>
          <a:srcRect t="2622" b="22379"/>
          <a:stretch/>
        </p:blipFill>
        <p:spPr>
          <a:xfrm>
            <a:off x="20" y="10"/>
            <a:ext cx="9143980" cy="5143490"/>
          </a:xfrm>
          <a:prstGeom prst="rect">
            <a:avLst/>
          </a:prstGeom>
        </p:spPr>
      </p:pic>
    </p:spTree>
    <p:extLst>
      <p:ext uri="{BB962C8B-B14F-4D97-AF65-F5344CB8AC3E}">
        <p14:creationId xmlns:p14="http://schemas.microsoft.com/office/powerpoint/2010/main" val="279882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urner Face">
            <a:extLst>
              <a:ext uri="{FF2B5EF4-FFF2-40B4-BE49-F238E27FC236}">
                <a16:creationId xmlns:a16="http://schemas.microsoft.com/office/drawing/2014/main" id="{7E994513-DFCE-C398-397B-323024D40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443" y="1334120"/>
            <a:ext cx="8371114" cy="16088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5B0FBE-C8F5-6B13-E1BB-BEBD0A9BAA90}"/>
              </a:ext>
            </a:extLst>
          </p:cNvPr>
          <p:cNvSpPr txBox="1"/>
          <p:nvPr/>
        </p:nvSpPr>
        <p:spPr>
          <a:xfrm>
            <a:off x="386443" y="2942944"/>
            <a:ext cx="8077200" cy="646331"/>
          </a:xfrm>
          <a:prstGeom prst="rect">
            <a:avLst/>
          </a:prstGeom>
          <a:noFill/>
        </p:spPr>
        <p:txBody>
          <a:bodyPr wrap="square" rtlCol="0">
            <a:spAutoFit/>
          </a:bodyPr>
          <a:lstStyle/>
          <a:p>
            <a:pPr algn="ctr"/>
            <a:r>
              <a:rPr lang="en-US" sz="3600" b="1" dirty="0">
                <a:solidFill>
                  <a:srgbClr val="FFFF00"/>
                </a:solidFill>
              </a:rPr>
              <a:t>Season 2 Launch 2023</a:t>
            </a:r>
          </a:p>
        </p:txBody>
      </p:sp>
    </p:spTree>
    <p:extLst>
      <p:ext uri="{BB962C8B-B14F-4D97-AF65-F5344CB8AC3E}">
        <p14:creationId xmlns:p14="http://schemas.microsoft.com/office/powerpoint/2010/main" val="205571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BC42FDBB-D200-AAAF-4ADA-84592850EB40}"/>
              </a:ext>
            </a:extLst>
          </p:cNvPr>
          <p:cNvPicPr>
            <a:picLocks noChangeAspect="1"/>
          </p:cNvPicPr>
          <p:nvPr/>
        </p:nvPicPr>
        <p:blipFill rotWithShape="1">
          <a:blip r:embed="rId4"/>
          <a:srcRect l="8000" r="1" b="1"/>
          <a:stretch/>
        </p:blipFill>
        <p:spPr>
          <a:xfrm>
            <a:off x="0" y="10"/>
            <a:ext cx="9143980" cy="5143490"/>
          </a:xfrm>
          <a:prstGeom prst="rect">
            <a:avLst/>
          </a:prstGeom>
        </p:spPr>
      </p:pic>
      <p:sp>
        <p:nvSpPr>
          <p:cNvPr id="4" name="TextBox 3">
            <a:extLst>
              <a:ext uri="{FF2B5EF4-FFF2-40B4-BE49-F238E27FC236}">
                <a16:creationId xmlns:a16="http://schemas.microsoft.com/office/drawing/2014/main" id="{EB51FA48-C32C-46C2-88E6-32EE63519CB2}"/>
              </a:ext>
            </a:extLst>
          </p:cNvPr>
          <p:cNvSpPr txBox="1"/>
          <p:nvPr/>
        </p:nvSpPr>
        <p:spPr>
          <a:xfrm>
            <a:off x="4571990" y="4354946"/>
            <a:ext cx="4322628" cy="446276"/>
          </a:xfrm>
          <a:prstGeom prst="rect">
            <a:avLst/>
          </a:prstGeom>
          <a:noFill/>
        </p:spPr>
        <p:txBody>
          <a:bodyPr wrap="square" rtlCol="0">
            <a:spAutoFit/>
          </a:bodyPr>
          <a:lstStyle/>
          <a:p>
            <a:r>
              <a:rPr lang="en-US" sz="2300" b="1" dirty="0">
                <a:solidFill>
                  <a:schemeClr val="bg1"/>
                </a:solidFill>
                <a:hlinkClick r:id="rId5">
                  <a:extLst>
                    <a:ext uri="{A12FA001-AC4F-418D-AE19-62706E023703}">
                      <ahyp:hlinkClr xmlns:ahyp="http://schemas.microsoft.com/office/drawing/2018/hyperlinkcolor" val="tx"/>
                    </a:ext>
                  </a:extLst>
                </a:hlinkClick>
              </a:rPr>
              <a:t>https://theaugmentedcity.io</a:t>
            </a:r>
            <a:r>
              <a:rPr lang="en-US" sz="2300" b="1" dirty="0">
                <a:solidFill>
                  <a:schemeClr val="bg1"/>
                </a:solidFill>
              </a:rPr>
              <a:t> </a:t>
            </a:r>
          </a:p>
        </p:txBody>
      </p:sp>
    </p:spTree>
    <p:extLst>
      <p:ext uri="{BB962C8B-B14F-4D97-AF65-F5344CB8AC3E}">
        <p14:creationId xmlns:p14="http://schemas.microsoft.com/office/powerpoint/2010/main" val="311240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C0BF175-9E91-8B95-B42A-980A2E57BD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097" b="3653"/>
          <a:stretch/>
        </p:blipFill>
        <p:spPr bwMode="auto">
          <a:xfrm>
            <a:off x="0" y="10"/>
            <a:ext cx="9143980" cy="5143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ECC04F-5905-6C84-9FCF-08B6520E25D7}"/>
              </a:ext>
            </a:extLst>
          </p:cNvPr>
          <p:cNvSpPr txBox="1"/>
          <p:nvPr/>
        </p:nvSpPr>
        <p:spPr>
          <a:xfrm>
            <a:off x="-503283" y="2002263"/>
            <a:ext cx="5773475" cy="1323439"/>
          </a:xfrm>
          <a:prstGeom prst="rect">
            <a:avLst/>
          </a:prstGeom>
          <a:noFill/>
        </p:spPr>
        <p:txBody>
          <a:bodyPr wrap="square" rtlCol="0">
            <a:spAutoFit/>
          </a:bodyPr>
          <a:lstStyle/>
          <a:p>
            <a:pPr algn="ctr"/>
            <a:r>
              <a:rPr lang="en-US" sz="4000" b="1" dirty="0"/>
              <a:t>Human &amp; AI</a:t>
            </a:r>
          </a:p>
          <a:p>
            <a:pPr algn="ctr"/>
            <a:r>
              <a:rPr lang="en-US" sz="4000" b="1" dirty="0"/>
              <a:t>Co-Creation</a:t>
            </a:r>
          </a:p>
        </p:txBody>
      </p:sp>
    </p:spTree>
    <p:extLst>
      <p:ext uri="{BB962C8B-B14F-4D97-AF65-F5344CB8AC3E}">
        <p14:creationId xmlns:p14="http://schemas.microsoft.com/office/powerpoint/2010/main" val="103875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earing a helmet and headphones&#10;&#10;Description automatically generated with low confidence">
            <a:extLst>
              <a:ext uri="{FF2B5EF4-FFF2-40B4-BE49-F238E27FC236}">
                <a16:creationId xmlns:a16="http://schemas.microsoft.com/office/drawing/2014/main" id="{B13479B2-7F8A-5EE2-43F7-A7BEC2B93FD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0"/>
            <a:ext cx="3002259" cy="2541659"/>
          </a:xfrm>
          <a:prstGeom prst="rect">
            <a:avLst/>
          </a:prstGeom>
        </p:spPr>
      </p:pic>
      <p:pic>
        <p:nvPicPr>
          <p:cNvPr id="11" name="Picture 10" descr="A person smiling next to a dog&#10;&#10;Description automatically generated with medium confidence">
            <a:extLst>
              <a:ext uri="{FF2B5EF4-FFF2-40B4-BE49-F238E27FC236}">
                <a16:creationId xmlns:a16="http://schemas.microsoft.com/office/drawing/2014/main" id="{AC024578-94AF-D1CF-91D5-E23D7743D12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070859" y="10"/>
            <a:ext cx="3010535" cy="2537450"/>
          </a:xfrm>
          <a:prstGeom prst="rect">
            <a:avLst/>
          </a:prstGeom>
        </p:spPr>
      </p:pic>
      <p:pic>
        <p:nvPicPr>
          <p:cNvPr id="5" name="Picture 4" descr="A person holding a microphone&#10;&#10;Description automatically generated with medium confidence">
            <a:extLst>
              <a:ext uri="{FF2B5EF4-FFF2-40B4-BE49-F238E27FC236}">
                <a16:creationId xmlns:a16="http://schemas.microsoft.com/office/drawing/2014/main" id="{6500354F-A687-FC7D-938A-9A1308315F8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141720" y="10"/>
            <a:ext cx="3002279" cy="2537450"/>
          </a:xfrm>
          <a:prstGeom prst="rect">
            <a:avLst/>
          </a:prstGeom>
        </p:spPr>
      </p:pic>
      <p:pic>
        <p:nvPicPr>
          <p:cNvPr id="13" name="Picture 12" descr="A person smiling for the camera&#10;&#10;Description automatically generated with low confidence">
            <a:extLst>
              <a:ext uri="{FF2B5EF4-FFF2-40B4-BE49-F238E27FC236}">
                <a16:creationId xmlns:a16="http://schemas.microsoft.com/office/drawing/2014/main" id="{6E8071ED-08C5-D88B-E92D-E5FE87762AD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0" y="2601826"/>
            <a:ext cx="3002259" cy="2541670"/>
          </a:xfrm>
          <a:prstGeom prst="rect">
            <a:avLst/>
          </a:prstGeom>
        </p:spPr>
      </p:pic>
      <p:pic>
        <p:nvPicPr>
          <p:cNvPr id="7" name="Picture 6" descr="A person smiling for the camera&#10;&#10;Description automatically generated with medium confidence">
            <a:extLst>
              <a:ext uri="{FF2B5EF4-FFF2-40B4-BE49-F238E27FC236}">
                <a16:creationId xmlns:a16="http://schemas.microsoft.com/office/drawing/2014/main" id="{35E132AE-B79E-3136-9BE2-3BC771853E20}"/>
              </a:ext>
            </a:extLst>
          </p:cNvPr>
          <p:cNvPicPr>
            <a:picLocks noChangeAspect="1"/>
          </p:cNvPicPr>
          <p:nvPr/>
        </p:nvPicPr>
        <p:blipFill rotWithShape="1">
          <a:blip r:embed="rId7">
            <a:extLst>
              <a:ext uri="{28A0092B-C50C-407E-A947-70E740481C1C}">
                <a14:useLocalDpi xmlns:a14="http://schemas.microsoft.com/office/drawing/2010/main"/>
              </a:ext>
            </a:extLst>
          </a:blip>
          <a:srcRect r="-4"/>
          <a:stretch/>
        </p:blipFill>
        <p:spPr>
          <a:xfrm>
            <a:off x="3070859" y="2601826"/>
            <a:ext cx="3010535" cy="2537460"/>
          </a:xfrm>
          <a:prstGeom prst="rect">
            <a:avLst/>
          </a:prstGeom>
        </p:spPr>
      </p:pic>
      <p:pic>
        <p:nvPicPr>
          <p:cNvPr id="1028" name="Picture 4" descr="FilmNation Entertainment | Home">
            <a:extLst>
              <a:ext uri="{FF2B5EF4-FFF2-40B4-BE49-F238E27FC236}">
                <a16:creationId xmlns:a16="http://schemas.microsoft.com/office/drawing/2014/main" id="{BE2A7D95-7668-7501-159C-C885CE5575E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5102" y="4620196"/>
            <a:ext cx="1196517" cy="44544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andom Games Raises $7.6 Million Seed Round to Launch the Unioverse  Videogame Franchise | Business Wire">
            <a:extLst>
              <a:ext uri="{FF2B5EF4-FFF2-40B4-BE49-F238E27FC236}">
                <a16:creationId xmlns:a16="http://schemas.microsoft.com/office/drawing/2014/main" id="{F6F71AE4-580E-0DB2-6C25-E9045387264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86468" y="4620195"/>
            <a:ext cx="1567349" cy="44544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The Future of Digital Humans and Avatars | Hyperreal">
            <a:extLst>
              <a:ext uri="{FF2B5EF4-FFF2-40B4-BE49-F238E27FC236}">
                <a16:creationId xmlns:a16="http://schemas.microsoft.com/office/drawing/2014/main" id="{CB6D4FE5-AAF6-1C6B-5C6F-EF2A3222114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1602" y="1614310"/>
            <a:ext cx="892763" cy="824089"/>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pact Theory | Igniting Human Potential">
            <a:extLst>
              <a:ext uri="{FF2B5EF4-FFF2-40B4-BE49-F238E27FC236}">
                <a16:creationId xmlns:a16="http://schemas.microsoft.com/office/drawing/2014/main" id="{C5824B85-6D36-6BBC-ED41-FC43D250074A}"/>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223709" y="1587519"/>
            <a:ext cx="819856" cy="81985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a:extLst>
              <a:ext uri="{FF2B5EF4-FFF2-40B4-BE49-F238E27FC236}">
                <a16:creationId xmlns:a16="http://schemas.microsoft.com/office/drawing/2014/main" id="{6F4E1D2C-8D6E-0C68-9A3B-E9020FFC889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a:extLst>
              <a:ext uri="{FF2B5EF4-FFF2-40B4-BE49-F238E27FC236}">
                <a16:creationId xmlns:a16="http://schemas.microsoft.com/office/drawing/2014/main" id="{662EBD2E-C5B1-9F5C-8D3B-1479EC2269FF}"/>
              </a:ext>
            </a:extLst>
          </p:cNvPr>
          <p:cNvGrpSpPr/>
          <p:nvPr/>
        </p:nvGrpSpPr>
        <p:grpSpPr>
          <a:xfrm>
            <a:off x="3084268" y="1976581"/>
            <a:ext cx="1335332" cy="489526"/>
            <a:chOff x="3084268" y="1976581"/>
            <a:chExt cx="1335332" cy="489526"/>
          </a:xfrm>
        </p:grpSpPr>
        <p:sp>
          <p:nvSpPr>
            <p:cNvPr id="8" name="Rounded Rectangle 7">
              <a:extLst>
                <a:ext uri="{FF2B5EF4-FFF2-40B4-BE49-F238E27FC236}">
                  <a16:creationId xmlns:a16="http://schemas.microsoft.com/office/drawing/2014/main" id="{1355E75E-0E13-A270-682D-4D1672D6DA98}"/>
                </a:ext>
              </a:extLst>
            </p:cNvPr>
            <p:cNvSpPr/>
            <p:nvPr/>
          </p:nvSpPr>
          <p:spPr>
            <a:xfrm>
              <a:off x="3084268" y="1976581"/>
              <a:ext cx="1335332" cy="4895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2D067E8F-84CE-0BAC-5D8D-B12941C4411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6468" y="2041235"/>
              <a:ext cx="1188440" cy="345931"/>
            </a:xfrm>
            <a:prstGeom prst="rect">
              <a:avLst/>
            </a:prstGeom>
          </p:spPr>
        </p:pic>
      </p:grpSp>
      <p:pic>
        <p:nvPicPr>
          <p:cNvPr id="12" name="Picture 11" descr="A picture containing text, person, person&#10;&#10;Description automatically generated">
            <a:extLst>
              <a:ext uri="{FF2B5EF4-FFF2-40B4-BE49-F238E27FC236}">
                <a16:creationId xmlns:a16="http://schemas.microsoft.com/office/drawing/2014/main" id="{2B101578-A818-BAAC-FE93-7C39121B8F8D}"/>
              </a:ext>
            </a:extLst>
          </p:cNvPr>
          <p:cNvPicPr>
            <a:picLocks noChangeAspect="1"/>
          </p:cNvPicPr>
          <p:nvPr/>
        </p:nvPicPr>
        <p:blipFill>
          <a:blip r:embed="rId14"/>
          <a:stretch>
            <a:fillRect/>
          </a:stretch>
        </p:blipFill>
        <p:spPr>
          <a:xfrm>
            <a:off x="6149974" y="2601825"/>
            <a:ext cx="2994006" cy="2541675"/>
          </a:xfrm>
          <a:prstGeom prst="rect">
            <a:avLst/>
          </a:prstGeom>
        </p:spPr>
      </p:pic>
    </p:spTree>
    <p:extLst>
      <p:ext uri="{BB962C8B-B14F-4D97-AF65-F5344CB8AC3E}">
        <p14:creationId xmlns:p14="http://schemas.microsoft.com/office/powerpoint/2010/main" val="412529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B7D1414-5EC1-B7B0-D422-343C56D66939}"/>
              </a:ext>
            </a:extLst>
          </p:cNvPr>
          <p:cNvGrpSpPr/>
          <p:nvPr/>
        </p:nvGrpSpPr>
        <p:grpSpPr>
          <a:xfrm>
            <a:off x="3867583" y="738336"/>
            <a:ext cx="6119237" cy="964128"/>
            <a:chOff x="4450112" y="651171"/>
            <a:chExt cx="9057373" cy="875879"/>
          </a:xfrm>
        </p:grpSpPr>
        <p:sp>
          <p:nvSpPr>
            <p:cNvPr id="8" name="TextBox 7">
              <a:extLst>
                <a:ext uri="{FF2B5EF4-FFF2-40B4-BE49-F238E27FC236}">
                  <a16:creationId xmlns:a16="http://schemas.microsoft.com/office/drawing/2014/main" id="{DFF2747B-F449-1C6E-ABD0-0AE4A39311F6}"/>
                </a:ext>
              </a:extLst>
            </p:cNvPr>
            <p:cNvSpPr txBox="1"/>
            <p:nvPr/>
          </p:nvSpPr>
          <p:spPr>
            <a:xfrm>
              <a:off x="4450112" y="651171"/>
              <a:ext cx="9057373" cy="587170"/>
            </a:xfrm>
            <a:prstGeom prst="rect">
              <a:avLst/>
            </a:prstGeom>
            <a:noFill/>
          </p:spPr>
          <p:txBody>
            <a:bodyPr wrap="square">
              <a:spAutoFit/>
            </a:bodyPr>
            <a:lstStyle/>
            <a:p>
              <a:r>
                <a:rPr lang="en-US" sz="3600" b="1" dirty="0">
                  <a:latin typeface="+mj-lt"/>
                </a:rPr>
                <a:t>THE AUGMENTED CITY</a:t>
              </a:r>
            </a:p>
          </p:txBody>
        </p:sp>
        <p:sp>
          <p:nvSpPr>
            <p:cNvPr id="10" name="TextBox 9">
              <a:extLst>
                <a:ext uri="{FF2B5EF4-FFF2-40B4-BE49-F238E27FC236}">
                  <a16:creationId xmlns:a16="http://schemas.microsoft.com/office/drawing/2014/main" id="{E91CD75B-0B24-D87C-D278-C37F6D93A818}"/>
                </a:ext>
              </a:extLst>
            </p:cNvPr>
            <p:cNvSpPr txBox="1"/>
            <p:nvPr/>
          </p:nvSpPr>
          <p:spPr>
            <a:xfrm>
              <a:off x="5757164" y="1191524"/>
              <a:ext cx="4929741" cy="335526"/>
            </a:xfrm>
            <a:prstGeom prst="rect">
              <a:avLst/>
            </a:prstGeom>
            <a:noFill/>
          </p:spPr>
          <p:txBody>
            <a:bodyPr wrap="square">
              <a:spAutoFit/>
            </a:bodyPr>
            <a:lstStyle/>
            <a:p>
              <a:r>
                <a:rPr lang="en-US" b="1" i="1" dirty="0">
                  <a:latin typeface="+mj-lt"/>
                </a:rPr>
                <a:t>Extensible</a:t>
              </a:r>
              <a:r>
                <a:rPr lang="en-US" sz="1800" b="1" i="1" dirty="0">
                  <a:latin typeface="+mj-lt"/>
                </a:rPr>
                <a:t> Audio Storytelling</a:t>
              </a:r>
            </a:p>
          </p:txBody>
        </p:sp>
      </p:grpSp>
      <p:pic>
        <p:nvPicPr>
          <p:cNvPr id="6" name="Picture 5" descr="Diagram&#10;&#10;Description automatically generated with low confidence">
            <a:extLst>
              <a:ext uri="{FF2B5EF4-FFF2-40B4-BE49-F238E27FC236}">
                <a16:creationId xmlns:a16="http://schemas.microsoft.com/office/drawing/2014/main" id="{6C677CB6-FF38-4321-7F89-E596F391DAE0}"/>
              </a:ext>
            </a:extLst>
          </p:cNvPr>
          <p:cNvPicPr>
            <a:picLocks noChangeAspect="1"/>
          </p:cNvPicPr>
          <p:nvPr/>
        </p:nvPicPr>
        <p:blipFill>
          <a:blip r:embed="rId3"/>
          <a:stretch>
            <a:fillRect/>
          </a:stretch>
        </p:blipFill>
        <p:spPr>
          <a:xfrm>
            <a:off x="471850" y="767183"/>
            <a:ext cx="3151485" cy="3151485"/>
          </a:xfrm>
          <a:prstGeom prst="rect">
            <a:avLst/>
          </a:prstGeom>
        </p:spPr>
      </p:pic>
      <p:grpSp>
        <p:nvGrpSpPr>
          <p:cNvPr id="20" name="Group 19">
            <a:extLst>
              <a:ext uri="{FF2B5EF4-FFF2-40B4-BE49-F238E27FC236}">
                <a16:creationId xmlns:a16="http://schemas.microsoft.com/office/drawing/2014/main" id="{A7BDA3BF-7ED1-F972-D129-CD1ACEF08B88}"/>
              </a:ext>
            </a:extLst>
          </p:cNvPr>
          <p:cNvGrpSpPr/>
          <p:nvPr/>
        </p:nvGrpSpPr>
        <p:grpSpPr>
          <a:xfrm>
            <a:off x="4064000" y="2120958"/>
            <a:ext cx="4488874" cy="2612334"/>
            <a:chOff x="6512162" y="3946353"/>
            <a:chExt cx="5303997" cy="3044711"/>
          </a:xfrm>
        </p:grpSpPr>
        <p:sp>
          <p:nvSpPr>
            <p:cNvPr id="16" name="Rounded Rectangle 15">
              <a:extLst>
                <a:ext uri="{FF2B5EF4-FFF2-40B4-BE49-F238E27FC236}">
                  <a16:creationId xmlns:a16="http://schemas.microsoft.com/office/drawing/2014/main" id="{7EAD84D9-D90D-2FF3-C5D6-060D2703A1D5}"/>
                </a:ext>
              </a:extLst>
            </p:cNvPr>
            <p:cNvSpPr/>
            <p:nvPr/>
          </p:nvSpPr>
          <p:spPr>
            <a:xfrm>
              <a:off x="6512162" y="3946353"/>
              <a:ext cx="4819253" cy="25853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TextBox 16">
              <a:extLst>
                <a:ext uri="{FF2B5EF4-FFF2-40B4-BE49-F238E27FC236}">
                  <a16:creationId xmlns:a16="http://schemas.microsoft.com/office/drawing/2014/main" id="{8263A17E-8664-F522-60FE-EEFC1058DB16}"/>
                </a:ext>
              </a:extLst>
            </p:cNvPr>
            <p:cNvSpPr txBox="1"/>
            <p:nvPr/>
          </p:nvSpPr>
          <p:spPr>
            <a:xfrm>
              <a:off x="6721883" y="4197906"/>
              <a:ext cx="5094276" cy="2793158"/>
            </a:xfrm>
            <a:prstGeom prst="rect">
              <a:avLst/>
            </a:prstGeom>
            <a:noFill/>
          </p:spPr>
          <p:txBody>
            <a:bodyPr wrap="square" rtlCol="0">
              <a:spAutoFit/>
            </a:bodyPr>
            <a:lstStyle/>
            <a:p>
              <a:r>
                <a:rPr lang="en-US" sz="1500" b="1" dirty="0"/>
                <a:t>CONTACT: </a:t>
              </a:r>
            </a:p>
            <a:p>
              <a:r>
                <a:rPr lang="en-US" sz="1013" b="1" dirty="0"/>
                <a:t>	</a:t>
              </a:r>
            </a:p>
            <a:p>
              <a:r>
                <a:rPr lang="en-US" sz="1400" b="1" dirty="0"/>
                <a:t>	John Gauntt			</a:t>
              </a:r>
              <a:r>
                <a:rPr lang="en-US" sz="1400" b="1" dirty="0">
                  <a:hlinkClick r:id="rId4"/>
                </a:rPr>
                <a:t>john.gauntt@theaugmentedcity.io</a:t>
              </a:r>
              <a:endParaRPr lang="en-US" sz="1400" b="1" dirty="0"/>
            </a:p>
            <a:p>
              <a:r>
                <a:rPr lang="en-US" sz="1400" b="1" dirty="0"/>
                <a:t>	+1-206-618-8131</a:t>
              </a:r>
            </a:p>
            <a:p>
              <a:pPr algn="r"/>
              <a:endParaRPr lang="en-US" sz="1050" b="1" dirty="0"/>
            </a:p>
            <a:p>
              <a:r>
                <a:rPr lang="en-US" sz="1400" b="1" dirty="0"/>
                <a:t>	Keith </a:t>
              </a:r>
              <a:r>
                <a:rPr lang="en-US" sz="1400" b="1" dirty="0" err="1"/>
                <a:t>Ancker</a:t>
              </a:r>
              <a:r>
                <a:rPr lang="en-US" sz="1400" b="1" dirty="0"/>
                <a:t>		</a:t>
              </a:r>
              <a:r>
                <a:rPr lang="en-US" sz="1400" b="1" dirty="0">
                  <a:hlinkClick r:id="rId5"/>
                </a:rPr>
                <a:t>keith.ancker@theaugmentedcity.io</a:t>
              </a:r>
              <a:r>
                <a:rPr lang="en-US" sz="1400" b="1" dirty="0"/>
                <a:t> </a:t>
              </a:r>
            </a:p>
            <a:p>
              <a:r>
                <a:rPr lang="en-US" sz="1400" b="1" dirty="0"/>
                <a:t>	+1-206-354-5081  </a:t>
              </a:r>
            </a:p>
            <a:p>
              <a:r>
                <a:rPr lang="en-US" sz="1050" b="1" dirty="0"/>
                <a:t>  </a:t>
              </a:r>
            </a:p>
          </p:txBody>
        </p:sp>
      </p:grpSp>
      <p:sp>
        <p:nvSpPr>
          <p:cNvPr id="3" name="TextBox 2">
            <a:extLst>
              <a:ext uri="{FF2B5EF4-FFF2-40B4-BE49-F238E27FC236}">
                <a16:creationId xmlns:a16="http://schemas.microsoft.com/office/drawing/2014/main" id="{CB7F1A1C-82FE-A7E2-93AC-3E7A0AE821FD}"/>
              </a:ext>
            </a:extLst>
          </p:cNvPr>
          <p:cNvSpPr txBox="1"/>
          <p:nvPr/>
        </p:nvSpPr>
        <p:spPr>
          <a:xfrm>
            <a:off x="-488074" y="3908923"/>
            <a:ext cx="4993937" cy="369332"/>
          </a:xfrm>
          <a:prstGeom prst="rect">
            <a:avLst/>
          </a:prstGeom>
          <a:noFill/>
        </p:spPr>
        <p:txBody>
          <a:bodyPr wrap="square">
            <a:spAutoFit/>
          </a:bodyPr>
          <a:lstStyle/>
          <a:p>
            <a:pPr algn="ctr"/>
            <a:r>
              <a:rPr lang="en-US" sz="1800" b="1" dirty="0">
                <a:hlinkClick r:id="rId6"/>
              </a:rPr>
              <a:t>https://theaugmentedcity.io</a:t>
            </a:r>
            <a:endParaRPr lang="en-US" sz="1800" b="1" dirty="0"/>
          </a:p>
        </p:txBody>
      </p:sp>
    </p:spTree>
    <p:extLst>
      <p:ext uri="{BB962C8B-B14F-4D97-AF65-F5344CB8AC3E}">
        <p14:creationId xmlns:p14="http://schemas.microsoft.com/office/powerpoint/2010/main" val="41974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70E58C-13EB-3F43-C2D3-5DBD0C69A1BC}"/>
              </a:ext>
            </a:extLst>
          </p:cNvPr>
          <p:cNvSpPr txBox="1"/>
          <p:nvPr/>
        </p:nvSpPr>
        <p:spPr>
          <a:xfrm>
            <a:off x="2660158" y="164901"/>
            <a:ext cx="3823684" cy="707886"/>
          </a:xfrm>
          <a:prstGeom prst="rect">
            <a:avLst/>
          </a:prstGeom>
          <a:noFill/>
        </p:spPr>
        <p:txBody>
          <a:bodyPr wrap="square" rtlCol="0">
            <a:spAutoFit/>
          </a:bodyPr>
          <a:lstStyle/>
          <a:p>
            <a:pPr algn="ctr"/>
            <a:r>
              <a:rPr lang="en-US" sz="4000" b="1" dirty="0"/>
              <a:t>Case Study</a:t>
            </a:r>
          </a:p>
        </p:txBody>
      </p:sp>
      <p:grpSp>
        <p:nvGrpSpPr>
          <p:cNvPr id="11" name="Group 10">
            <a:extLst>
              <a:ext uri="{FF2B5EF4-FFF2-40B4-BE49-F238E27FC236}">
                <a16:creationId xmlns:a16="http://schemas.microsoft.com/office/drawing/2014/main" id="{964146ED-3834-F1B0-27F9-EFCAF6CE5D4B}"/>
              </a:ext>
            </a:extLst>
          </p:cNvPr>
          <p:cNvGrpSpPr/>
          <p:nvPr/>
        </p:nvGrpSpPr>
        <p:grpSpPr>
          <a:xfrm>
            <a:off x="608040" y="1487492"/>
            <a:ext cx="7959839" cy="2626014"/>
            <a:chOff x="639939" y="1160920"/>
            <a:chExt cx="7959839" cy="2626014"/>
          </a:xfrm>
        </p:grpSpPr>
        <p:sp>
          <p:nvSpPr>
            <p:cNvPr id="6" name="Right Arrow 5">
              <a:extLst>
                <a:ext uri="{FF2B5EF4-FFF2-40B4-BE49-F238E27FC236}">
                  <a16:creationId xmlns:a16="http://schemas.microsoft.com/office/drawing/2014/main" id="{FE693B8A-5262-69C4-11F2-B66B9F273A54}"/>
                </a:ext>
              </a:extLst>
            </p:cNvPr>
            <p:cNvSpPr/>
            <p:nvPr/>
          </p:nvSpPr>
          <p:spPr>
            <a:xfrm>
              <a:off x="639939" y="3376335"/>
              <a:ext cx="7959839" cy="41059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2A0F47E-1FDB-61ED-0246-924F11311A2F}"/>
                </a:ext>
              </a:extLst>
            </p:cNvPr>
            <p:cNvGrpSpPr/>
            <p:nvPr/>
          </p:nvGrpSpPr>
          <p:grpSpPr>
            <a:xfrm>
              <a:off x="639939" y="1160920"/>
              <a:ext cx="7959839" cy="1922275"/>
              <a:chOff x="639939" y="1414920"/>
              <a:chExt cx="7959839" cy="1922275"/>
            </a:xfrm>
          </p:grpSpPr>
          <p:pic>
            <p:nvPicPr>
              <p:cNvPr id="2" name="Picture 26">
                <a:extLst>
                  <a:ext uri="{FF2B5EF4-FFF2-40B4-BE49-F238E27FC236}">
                    <a16:creationId xmlns:a16="http://schemas.microsoft.com/office/drawing/2014/main" id="{8153821F-C486-C823-E772-1DA0B7392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39" y="1414921"/>
                <a:ext cx="1728671" cy="18528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8" descr="MP4 icon PNG and SVG Vector Free Download">
                <a:extLst>
                  <a:ext uri="{FF2B5EF4-FFF2-40B4-BE49-F238E27FC236}">
                    <a16:creationId xmlns:a16="http://schemas.microsoft.com/office/drawing/2014/main" id="{E25EDDA6-5F47-50E9-2BA4-980636C51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3826" y="1414920"/>
                <a:ext cx="1815952" cy="19222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rtificial Intelligence Logo | Artificial intelligence art, Human logo  design, Brain logo">
                <a:extLst>
                  <a:ext uri="{FF2B5EF4-FFF2-40B4-BE49-F238E27FC236}">
                    <a16:creationId xmlns:a16="http://schemas.microsoft.com/office/drawing/2014/main" id="{B612503C-C13A-602D-E61E-EE08A43E4E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3556" y="1510008"/>
                <a:ext cx="2216888" cy="1662666"/>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35308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77CAAFB-C2E9-B373-C125-CF54FC71E360}"/>
              </a:ext>
            </a:extLst>
          </p:cNvPr>
          <p:cNvPicPr>
            <a:picLocks noChangeAspect="1"/>
          </p:cNvPicPr>
          <p:nvPr/>
        </p:nvPicPr>
        <p:blipFill>
          <a:blip r:embed="rId3"/>
          <a:stretch>
            <a:fillRect/>
          </a:stretch>
        </p:blipFill>
        <p:spPr>
          <a:xfrm>
            <a:off x="6559827" y="746733"/>
            <a:ext cx="2353641" cy="3956621"/>
          </a:xfrm>
          <a:prstGeom prst="rect">
            <a:avLst/>
          </a:prstGeom>
        </p:spPr>
      </p:pic>
      <p:grpSp>
        <p:nvGrpSpPr>
          <p:cNvPr id="24" name="Group 23">
            <a:extLst>
              <a:ext uri="{FF2B5EF4-FFF2-40B4-BE49-F238E27FC236}">
                <a16:creationId xmlns:a16="http://schemas.microsoft.com/office/drawing/2014/main" id="{B599F4A5-94EB-F927-57D0-5326622A4D64}"/>
              </a:ext>
            </a:extLst>
          </p:cNvPr>
          <p:cNvGrpSpPr/>
          <p:nvPr/>
        </p:nvGrpSpPr>
        <p:grpSpPr>
          <a:xfrm>
            <a:off x="0" y="1170142"/>
            <a:ext cx="6606395" cy="3581308"/>
            <a:chOff x="2551502" y="904330"/>
            <a:chExt cx="6606395" cy="3581308"/>
          </a:xfrm>
        </p:grpSpPr>
        <p:sp>
          <p:nvSpPr>
            <p:cNvPr id="11" name="TextBox 10">
              <a:extLst>
                <a:ext uri="{FF2B5EF4-FFF2-40B4-BE49-F238E27FC236}">
                  <a16:creationId xmlns:a16="http://schemas.microsoft.com/office/drawing/2014/main" id="{57642B54-D037-C7D3-1CAE-F29808B5DB18}"/>
                </a:ext>
              </a:extLst>
            </p:cNvPr>
            <p:cNvSpPr txBox="1"/>
            <p:nvPr/>
          </p:nvSpPr>
          <p:spPr>
            <a:xfrm>
              <a:off x="2551502" y="904330"/>
              <a:ext cx="6606395" cy="692497"/>
            </a:xfrm>
            <a:prstGeom prst="rect">
              <a:avLst/>
            </a:prstGeom>
            <a:noFill/>
          </p:spPr>
          <p:txBody>
            <a:bodyPr wrap="square">
              <a:spAutoFit/>
            </a:bodyPr>
            <a:lstStyle/>
            <a:p>
              <a:r>
                <a:rPr lang="en-US" sz="1300" b="1" dirty="0"/>
                <a:t>A century from now, Seattle is hot and muggy. Vincent, Boone &amp; Celeste run the best illegal casino in Puget Sound. It’s a beautiful thing…but no beautiful thing can survive if a Quantum Computer wants to gamble the future.</a:t>
              </a:r>
            </a:p>
          </p:txBody>
        </p:sp>
        <p:grpSp>
          <p:nvGrpSpPr>
            <p:cNvPr id="22" name="Group 21">
              <a:extLst>
                <a:ext uri="{FF2B5EF4-FFF2-40B4-BE49-F238E27FC236}">
                  <a16:creationId xmlns:a16="http://schemas.microsoft.com/office/drawing/2014/main" id="{69A03C2A-0963-1479-100E-DB574B068BD6}"/>
                </a:ext>
              </a:extLst>
            </p:cNvPr>
            <p:cNvGrpSpPr/>
            <p:nvPr/>
          </p:nvGrpSpPr>
          <p:grpSpPr>
            <a:xfrm>
              <a:off x="2727233" y="1847491"/>
              <a:ext cx="6114464" cy="2638147"/>
              <a:chOff x="2822930" y="2379141"/>
              <a:chExt cx="6114464" cy="2638147"/>
            </a:xfrm>
          </p:grpSpPr>
          <p:pic>
            <p:nvPicPr>
              <p:cNvPr id="12" name="Picture 11" descr="Text&#10;&#10;Description automatically generated">
                <a:extLst>
                  <a:ext uri="{FF2B5EF4-FFF2-40B4-BE49-F238E27FC236}">
                    <a16:creationId xmlns:a16="http://schemas.microsoft.com/office/drawing/2014/main" id="{49BB071D-E9B4-8460-9562-5E34D3061AB7}"/>
                  </a:ext>
                </a:extLst>
              </p:cNvPr>
              <p:cNvPicPr>
                <a:picLocks noChangeAspect="1"/>
              </p:cNvPicPr>
              <p:nvPr/>
            </p:nvPicPr>
            <p:blipFill>
              <a:blip r:embed="rId4"/>
              <a:stretch>
                <a:fillRect/>
              </a:stretch>
            </p:blipFill>
            <p:spPr>
              <a:xfrm>
                <a:off x="6199011" y="3280160"/>
                <a:ext cx="1156767" cy="767471"/>
              </a:xfrm>
              <a:prstGeom prst="rect">
                <a:avLst/>
              </a:prstGeom>
            </p:spPr>
          </p:pic>
          <p:pic>
            <p:nvPicPr>
              <p:cNvPr id="13" name="Picture 12" descr="Text&#10;&#10;Description automatically generated">
                <a:extLst>
                  <a:ext uri="{FF2B5EF4-FFF2-40B4-BE49-F238E27FC236}">
                    <a16:creationId xmlns:a16="http://schemas.microsoft.com/office/drawing/2014/main" id="{EB9DBA9F-BD1D-1344-6C5E-9D569DDE187F}"/>
                  </a:ext>
                </a:extLst>
              </p:cNvPr>
              <p:cNvPicPr>
                <a:picLocks noChangeAspect="1"/>
              </p:cNvPicPr>
              <p:nvPr/>
            </p:nvPicPr>
            <p:blipFill>
              <a:blip r:embed="rId5"/>
              <a:stretch>
                <a:fillRect/>
              </a:stretch>
            </p:blipFill>
            <p:spPr>
              <a:xfrm>
                <a:off x="7780625" y="2384451"/>
                <a:ext cx="1156769" cy="767471"/>
              </a:xfrm>
              <a:prstGeom prst="rect">
                <a:avLst/>
              </a:prstGeom>
            </p:spPr>
          </p:pic>
          <p:pic>
            <p:nvPicPr>
              <p:cNvPr id="15" name="Picture 14" descr="Text&#10;&#10;Description automatically generated">
                <a:extLst>
                  <a:ext uri="{FF2B5EF4-FFF2-40B4-BE49-F238E27FC236}">
                    <a16:creationId xmlns:a16="http://schemas.microsoft.com/office/drawing/2014/main" id="{701E6908-C5AB-54B4-A153-32506A60AECB}"/>
                  </a:ext>
                </a:extLst>
              </p:cNvPr>
              <p:cNvPicPr>
                <a:picLocks noChangeAspect="1"/>
              </p:cNvPicPr>
              <p:nvPr/>
            </p:nvPicPr>
            <p:blipFill>
              <a:blip r:embed="rId6"/>
              <a:stretch>
                <a:fillRect/>
              </a:stretch>
            </p:blipFill>
            <p:spPr>
              <a:xfrm>
                <a:off x="7776200" y="3280160"/>
                <a:ext cx="1156767" cy="767471"/>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B5E39183-EF50-788F-E9F9-E5AE8D01CA24}"/>
                  </a:ext>
                </a:extLst>
              </p:cNvPr>
              <p:cNvPicPr>
                <a:picLocks noChangeAspect="1"/>
              </p:cNvPicPr>
              <p:nvPr/>
            </p:nvPicPr>
            <p:blipFill>
              <a:blip r:embed="rId7"/>
              <a:stretch>
                <a:fillRect/>
              </a:stretch>
            </p:blipFill>
            <p:spPr>
              <a:xfrm>
                <a:off x="6199011" y="2384451"/>
                <a:ext cx="1156768" cy="767471"/>
              </a:xfrm>
              <a:prstGeom prst="rect">
                <a:avLst/>
              </a:prstGeom>
            </p:spPr>
          </p:pic>
          <p:pic>
            <p:nvPicPr>
              <p:cNvPr id="19" name="Picture 18" descr="Text&#10;&#10;Description automatically generated">
                <a:extLst>
                  <a:ext uri="{FF2B5EF4-FFF2-40B4-BE49-F238E27FC236}">
                    <a16:creationId xmlns:a16="http://schemas.microsoft.com/office/drawing/2014/main" id="{93483853-6B26-335F-AD86-E5F772820FD1}"/>
                  </a:ext>
                </a:extLst>
              </p:cNvPr>
              <p:cNvPicPr>
                <a:picLocks noChangeAspect="1"/>
              </p:cNvPicPr>
              <p:nvPr/>
            </p:nvPicPr>
            <p:blipFill>
              <a:blip r:embed="rId8"/>
              <a:stretch>
                <a:fillRect/>
              </a:stretch>
            </p:blipFill>
            <p:spPr>
              <a:xfrm>
                <a:off x="2822931" y="3294902"/>
                <a:ext cx="1156767" cy="767471"/>
              </a:xfrm>
              <a:prstGeom prst="rect">
                <a:avLst/>
              </a:prstGeom>
            </p:spPr>
          </p:pic>
          <p:pic>
            <p:nvPicPr>
              <p:cNvPr id="20" name="Picture 19" descr="Text&#10;&#10;Description automatically generated">
                <a:extLst>
                  <a:ext uri="{FF2B5EF4-FFF2-40B4-BE49-F238E27FC236}">
                    <a16:creationId xmlns:a16="http://schemas.microsoft.com/office/drawing/2014/main" id="{71D93FD1-21B4-5911-194D-B989992D1682}"/>
                  </a:ext>
                </a:extLst>
              </p:cNvPr>
              <p:cNvPicPr>
                <a:picLocks noChangeAspect="1"/>
              </p:cNvPicPr>
              <p:nvPr/>
            </p:nvPicPr>
            <p:blipFill>
              <a:blip r:embed="rId9"/>
              <a:stretch>
                <a:fillRect/>
              </a:stretch>
            </p:blipFill>
            <p:spPr>
              <a:xfrm>
                <a:off x="6199011" y="4210663"/>
                <a:ext cx="1156767" cy="767471"/>
              </a:xfrm>
              <a:prstGeom prst="rect">
                <a:avLst/>
              </a:prstGeom>
            </p:spPr>
          </p:pic>
          <p:pic>
            <p:nvPicPr>
              <p:cNvPr id="21" name="Picture 20" descr="A picture containing text, plant, leaf&#10;&#10;Description automatically generated">
                <a:extLst>
                  <a:ext uri="{FF2B5EF4-FFF2-40B4-BE49-F238E27FC236}">
                    <a16:creationId xmlns:a16="http://schemas.microsoft.com/office/drawing/2014/main" id="{AB68B1BF-419C-23CF-31F6-225236151B5D}"/>
                  </a:ext>
                </a:extLst>
              </p:cNvPr>
              <p:cNvPicPr>
                <a:picLocks noChangeAspect="1"/>
              </p:cNvPicPr>
              <p:nvPr/>
            </p:nvPicPr>
            <p:blipFill>
              <a:blip r:embed="rId10"/>
              <a:stretch>
                <a:fillRect/>
              </a:stretch>
            </p:blipFill>
            <p:spPr>
              <a:xfrm>
                <a:off x="7756701" y="4210663"/>
                <a:ext cx="1156767" cy="767471"/>
              </a:xfrm>
              <a:prstGeom prst="rect">
                <a:avLst/>
              </a:prstGeom>
            </p:spPr>
          </p:pic>
          <p:pic>
            <p:nvPicPr>
              <p:cNvPr id="7" name="Picture 6">
                <a:extLst>
                  <a:ext uri="{FF2B5EF4-FFF2-40B4-BE49-F238E27FC236}">
                    <a16:creationId xmlns:a16="http://schemas.microsoft.com/office/drawing/2014/main" id="{08BAD63A-B433-CB5C-E126-CEC68BBBFA72}"/>
                  </a:ext>
                </a:extLst>
              </p:cNvPr>
              <p:cNvPicPr>
                <a:picLocks noChangeAspect="1"/>
              </p:cNvPicPr>
              <p:nvPr/>
            </p:nvPicPr>
            <p:blipFill>
              <a:blip r:embed="rId11"/>
              <a:stretch>
                <a:fillRect/>
              </a:stretch>
            </p:blipFill>
            <p:spPr>
              <a:xfrm>
                <a:off x="4508718" y="4249817"/>
                <a:ext cx="1156768" cy="767471"/>
              </a:xfrm>
              <a:prstGeom prst="rect">
                <a:avLst/>
              </a:prstGeom>
            </p:spPr>
          </p:pic>
          <p:pic>
            <p:nvPicPr>
              <p:cNvPr id="14" name="Picture 13" descr="Text&#10;&#10;Description automatically generated">
                <a:extLst>
                  <a:ext uri="{FF2B5EF4-FFF2-40B4-BE49-F238E27FC236}">
                    <a16:creationId xmlns:a16="http://schemas.microsoft.com/office/drawing/2014/main" id="{DF87669A-7D26-057F-AD78-047C1BA317AD}"/>
                  </a:ext>
                </a:extLst>
              </p:cNvPr>
              <p:cNvPicPr>
                <a:picLocks noChangeAspect="1"/>
              </p:cNvPicPr>
              <p:nvPr/>
            </p:nvPicPr>
            <p:blipFill>
              <a:blip r:embed="rId12"/>
              <a:stretch>
                <a:fillRect/>
              </a:stretch>
            </p:blipFill>
            <p:spPr>
              <a:xfrm>
                <a:off x="2836283" y="4210663"/>
                <a:ext cx="1156768" cy="767471"/>
              </a:xfrm>
              <a:prstGeom prst="rect">
                <a:avLst/>
              </a:prstGeom>
            </p:spPr>
          </p:pic>
          <p:pic>
            <p:nvPicPr>
              <p:cNvPr id="5" name="Picture 4" descr="Text&#10;&#10;Description automatically generated">
                <a:extLst>
                  <a:ext uri="{FF2B5EF4-FFF2-40B4-BE49-F238E27FC236}">
                    <a16:creationId xmlns:a16="http://schemas.microsoft.com/office/drawing/2014/main" id="{169797A5-1721-0F48-1975-6443A2D6583F}"/>
                  </a:ext>
                </a:extLst>
              </p:cNvPr>
              <p:cNvPicPr>
                <a:picLocks noChangeAspect="1"/>
              </p:cNvPicPr>
              <p:nvPr/>
            </p:nvPicPr>
            <p:blipFill>
              <a:blip r:embed="rId13"/>
              <a:stretch>
                <a:fillRect/>
              </a:stretch>
            </p:blipFill>
            <p:spPr>
              <a:xfrm>
                <a:off x="4465560" y="3276982"/>
                <a:ext cx="1235908" cy="773825"/>
              </a:xfrm>
              <a:prstGeom prst="rect">
                <a:avLst/>
              </a:prstGeom>
            </p:spPr>
          </p:pic>
          <p:pic>
            <p:nvPicPr>
              <p:cNvPr id="8" name="Picture 7" descr="Text&#10;&#10;Description automatically generated">
                <a:extLst>
                  <a:ext uri="{FF2B5EF4-FFF2-40B4-BE49-F238E27FC236}">
                    <a16:creationId xmlns:a16="http://schemas.microsoft.com/office/drawing/2014/main" id="{9319A6FC-B488-1676-11B8-DC7267A6A38E}"/>
                  </a:ext>
                </a:extLst>
              </p:cNvPr>
              <p:cNvPicPr>
                <a:picLocks noChangeAspect="1"/>
              </p:cNvPicPr>
              <p:nvPr/>
            </p:nvPicPr>
            <p:blipFill>
              <a:blip r:embed="rId14"/>
              <a:stretch>
                <a:fillRect/>
              </a:stretch>
            </p:blipFill>
            <p:spPr>
              <a:xfrm>
                <a:off x="2822930" y="2379141"/>
                <a:ext cx="1156768" cy="767471"/>
              </a:xfrm>
              <a:prstGeom prst="rect">
                <a:avLst/>
              </a:prstGeom>
            </p:spPr>
          </p:pic>
          <p:pic>
            <p:nvPicPr>
              <p:cNvPr id="10" name="Picture 9" descr="Text&#10;&#10;Description automatically generated">
                <a:extLst>
                  <a:ext uri="{FF2B5EF4-FFF2-40B4-BE49-F238E27FC236}">
                    <a16:creationId xmlns:a16="http://schemas.microsoft.com/office/drawing/2014/main" id="{42A10AAD-305F-665F-7984-FDF7EAD9FDA9}"/>
                  </a:ext>
                </a:extLst>
              </p:cNvPr>
              <p:cNvPicPr>
                <a:picLocks noChangeAspect="1"/>
              </p:cNvPicPr>
              <p:nvPr/>
            </p:nvPicPr>
            <p:blipFill>
              <a:blip r:embed="rId15"/>
              <a:stretch>
                <a:fillRect/>
              </a:stretch>
            </p:blipFill>
            <p:spPr>
              <a:xfrm>
                <a:off x="4518837" y="2379141"/>
                <a:ext cx="1166346" cy="773825"/>
              </a:xfrm>
              <a:prstGeom prst="rect">
                <a:avLst/>
              </a:prstGeom>
            </p:spPr>
          </p:pic>
        </p:grpSp>
      </p:grpSp>
      <p:sp>
        <p:nvSpPr>
          <p:cNvPr id="2" name="TextBox 1">
            <a:extLst>
              <a:ext uri="{FF2B5EF4-FFF2-40B4-BE49-F238E27FC236}">
                <a16:creationId xmlns:a16="http://schemas.microsoft.com/office/drawing/2014/main" id="{FB42FBC1-FCE1-761F-D341-E6809773D408}"/>
              </a:ext>
            </a:extLst>
          </p:cNvPr>
          <p:cNvSpPr txBox="1"/>
          <p:nvPr/>
        </p:nvSpPr>
        <p:spPr>
          <a:xfrm>
            <a:off x="3018287" y="93970"/>
            <a:ext cx="2197100" cy="769441"/>
          </a:xfrm>
          <a:prstGeom prst="rect">
            <a:avLst/>
          </a:prstGeom>
          <a:noFill/>
        </p:spPr>
        <p:txBody>
          <a:bodyPr wrap="square" rtlCol="0">
            <a:spAutoFit/>
          </a:bodyPr>
          <a:lstStyle/>
          <a:p>
            <a:r>
              <a:rPr lang="en-US" sz="4400" b="1" dirty="0"/>
              <a:t>STORY</a:t>
            </a:r>
          </a:p>
        </p:txBody>
      </p:sp>
    </p:spTree>
    <p:extLst>
      <p:ext uri="{BB962C8B-B14F-4D97-AF65-F5344CB8AC3E}">
        <p14:creationId xmlns:p14="http://schemas.microsoft.com/office/powerpoint/2010/main" val="261748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illiams Formula 1 Racing Car | 3D CAD Model Library | GrabCAD">
            <a:extLst>
              <a:ext uri="{FF2B5EF4-FFF2-40B4-BE49-F238E27FC236}">
                <a16:creationId xmlns:a16="http://schemas.microsoft.com/office/drawing/2014/main" id="{8EC23B07-98BA-9097-3111-FD332022F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7A385A-D47E-C8C6-C8B3-D934800DE7DC}"/>
              </a:ext>
            </a:extLst>
          </p:cNvPr>
          <p:cNvSpPr txBox="1"/>
          <p:nvPr/>
        </p:nvSpPr>
        <p:spPr>
          <a:xfrm>
            <a:off x="1986328" y="2614282"/>
            <a:ext cx="4318770" cy="769441"/>
          </a:xfrm>
          <a:prstGeom prst="rect">
            <a:avLst/>
          </a:prstGeom>
          <a:noFill/>
        </p:spPr>
        <p:txBody>
          <a:bodyPr wrap="square" rtlCol="0">
            <a:spAutoFit/>
          </a:bodyPr>
          <a:lstStyle/>
          <a:p>
            <a:r>
              <a:rPr lang="en-US" sz="4400" b="1" dirty="0"/>
              <a:t>CONCEPT CAR</a:t>
            </a:r>
          </a:p>
        </p:txBody>
      </p:sp>
    </p:spTree>
    <p:extLst>
      <p:ext uri="{BB962C8B-B14F-4D97-AF65-F5344CB8AC3E}">
        <p14:creationId xmlns:p14="http://schemas.microsoft.com/office/powerpoint/2010/main" val="163173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C243F3-419E-83E0-5679-75D11CC0E778}"/>
              </a:ext>
            </a:extLst>
          </p:cNvPr>
          <p:cNvSpPr txBox="1"/>
          <p:nvPr/>
        </p:nvSpPr>
        <p:spPr>
          <a:xfrm>
            <a:off x="2889683" y="414102"/>
            <a:ext cx="3470354" cy="707886"/>
          </a:xfrm>
          <a:prstGeom prst="rect">
            <a:avLst/>
          </a:prstGeom>
          <a:noFill/>
        </p:spPr>
        <p:txBody>
          <a:bodyPr wrap="square" rtlCol="0">
            <a:spAutoFit/>
          </a:bodyPr>
          <a:lstStyle/>
          <a:p>
            <a:r>
              <a:rPr lang="en-US" sz="4000" b="1" dirty="0"/>
              <a:t>Core Team</a:t>
            </a:r>
          </a:p>
        </p:txBody>
      </p:sp>
      <p:grpSp>
        <p:nvGrpSpPr>
          <p:cNvPr id="11" name="Group 10">
            <a:extLst>
              <a:ext uri="{FF2B5EF4-FFF2-40B4-BE49-F238E27FC236}">
                <a16:creationId xmlns:a16="http://schemas.microsoft.com/office/drawing/2014/main" id="{368B7DB7-D93E-64E3-20DE-E42323FA9BC8}"/>
              </a:ext>
            </a:extLst>
          </p:cNvPr>
          <p:cNvGrpSpPr/>
          <p:nvPr/>
        </p:nvGrpSpPr>
        <p:grpSpPr>
          <a:xfrm>
            <a:off x="825004" y="1660596"/>
            <a:ext cx="7493990" cy="2221221"/>
            <a:chOff x="772143" y="2571750"/>
            <a:chExt cx="7493990" cy="2221221"/>
          </a:xfrm>
        </p:grpSpPr>
        <p:sp>
          <p:nvSpPr>
            <p:cNvPr id="3" name="TextBox 2">
              <a:extLst>
                <a:ext uri="{FF2B5EF4-FFF2-40B4-BE49-F238E27FC236}">
                  <a16:creationId xmlns:a16="http://schemas.microsoft.com/office/drawing/2014/main" id="{02D334E9-E61C-678A-EFC0-839D9F8B3B89}"/>
                </a:ext>
              </a:extLst>
            </p:cNvPr>
            <p:cNvSpPr txBox="1"/>
            <p:nvPr/>
          </p:nvSpPr>
          <p:spPr>
            <a:xfrm>
              <a:off x="3670004" y="3899389"/>
              <a:ext cx="1803990" cy="892552"/>
            </a:xfrm>
            <a:prstGeom prst="rect">
              <a:avLst/>
            </a:prstGeom>
            <a:noFill/>
          </p:spPr>
          <p:txBody>
            <a:bodyPr wrap="square" rtlCol="0">
              <a:spAutoFit/>
            </a:bodyPr>
            <a:lstStyle/>
            <a:p>
              <a:pPr algn="ctr"/>
              <a:r>
                <a:rPr lang="en-US" sz="2000" b="1" dirty="0"/>
                <a:t>John Gauntt</a:t>
              </a:r>
            </a:p>
            <a:p>
              <a:pPr algn="ctr"/>
              <a:r>
                <a:rPr lang="en-US" sz="1600" b="1" dirty="0"/>
                <a:t>1.) Writing</a:t>
              </a:r>
            </a:p>
            <a:p>
              <a:pPr algn="ctr"/>
              <a:r>
                <a:rPr lang="en-US" sz="1600" b="1" dirty="0"/>
                <a:t>2.) Audio</a:t>
              </a:r>
            </a:p>
          </p:txBody>
        </p:sp>
        <p:pic>
          <p:nvPicPr>
            <p:cNvPr id="5" name="Picture 4" descr="A picture containing person, person, wall, indoor&#10;&#10;Description automatically generated">
              <a:extLst>
                <a:ext uri="{FF2B5EF4-FFF2-40B4-BE49-F238E27FC236}">
                  <a16:creationId xmlns:a16="http://schemas.microsoft.com/office/drawing/2014/main" id="{2502F262-3EAF-D8A6-06C4-192AD7CE34E3}"/>
                </a:ext>
              </a:extLst>
            </p:cNvPr>
            <p:cNvPicPr>
              <a:picLocks noChangeAspect="1"/>
            </p:cNvPicPr>
            <p:nvPr/>
          </p:nvPicPr>
          <p:blipFill>
            <a:blip r:embed="rId3"/>
            <a:stretch>
              <a:fillRect/>
            </a:stretch>
          </p:blipFill>
          <p:spPr>
            <a:xfrm>
              <a:off x="6640521" y="2572779"/>
              <a:ext cx="1397355" cy="1327640"/>
            </a:xfrm>
            <a:prstGeom prst="rect">
              <a:avLst/>
            </a:prstGeom>
          </p:spPr>
        </p:pic>
        <p:pic>
          <p:nvPicPr>
            <p:cNvPr id="6" name="Picture 5">
              <a:extLst>
                <a:ext uri="{FF2B5EF4-FFF2-40B4-BE49-F238E27FC236}">
                  <a16:creationId xmlns:a16="http://schemas.microsoft.com/office/drawing/2014/main" id="{81D89DCB-3913-68E6-4583-D5B5FDD7F8D3}"/>
                </a:ext>
              </a:extLst>
            </p:cNvPr>
            <p:cNvPicPr>
              <a:picLocks noChangeAspect="1"/>
            </p:cNvPicPr>
            <p:nvPr/>
          </p:nvPicPr>
          <p:blipFill>
            <a:blip r:embed="rId4"/>
            <a:stretch>
              <a:fillRect/>
            </a:stretch>
          </p:blipFill>
          <p:spPr>
            <a:xfrm>
              <a:off x="4001884" y="2571750"/>
              <a:ext cx="1140232" cy="1327640"/>
            </a:xfrm>
            <a:prstGeom prst="rect">
              <a:avLst/>
            </a:prstGeom>
          </p:spPr>
        </p:pic>
        <p:pic>
          <p:nvPicPr>
            <p:cNvPr id="7" name="Picture 6">
              <a:extLst>
                <a:ext uri="{FF2B5EF4-FFF2-40B4-BE49-F238E27FC236}">
                  <a16:creationId xmlns:a16="http://schemas.microsoft.com/office/drawing/2014/main" id="{DDE32819-9FFC-1E08-7B39-1D9624780E40}"/>
                </a:ext>
              </a:extLst>
            </p:cNvPr>
            <p:cNvPicPr>
              <a:picLocks noChangeAspect="1"/>
            </p:cNvPicPr>
            <p:nvPr/>
          </p:nvPicPr>
          <p:blipFill>
            <a:blip r:embed="rId5"/>
            <a:stretch>
              <a:fillRect/>
            </a:stretch>
          </p:blipFill>
          <p:spPr>
            <a:xfrm>
              <a:off x="935858" y="2572778"/>
              <a:ext cx="1567621" cy="1327641"/>
            </a:xfrm>
            <a:prstGeom prst="rect">
              <a:avLst/>
            </a:prstGeom>
          </p:spPr>
        </p:pic>
        <p:sp>
          <p:nvSpPr>
            <p:cNvPr id="8" name="TextBox 7">
              <a:extLst>
                <a:ext uri="{FF2B5EF4-FFF2-40B4-BE49-F238E27FC236}">
                  <a16:creationId xmlns:a16="http://schemas.microsoft.com/office/drawing/2014/main" id="{F76F47BC-74D7-2F97-9CE8-6A720B0D17A2}"/>
                </a:ext>
              </a:extLst>
            </p:cNvPr>
            <p:cNvSpPr txBox="1"/>
            <p:nvPr/>
          </p:nvSpPr>
          <p:spPr>
            <a:xfrm>
              <a:off x="772143" y="3900419"/>
              <a:ext cx="1803990" cy="892552"/>
            </a:xfrm>
            <a:prstGeom prst="rect">
              <a:avLst/>
            </a:prstGeom>
            <a:noFill/>
          </p:spPr>
          <p:txBody>
            <a:bodyPr wrap="square" rtlCol="0">
              <a:spAutoFit/>
            </a:bodyPr>
            <a:lstStyle/>
            <a:p>
              <a:pPr algn="ctr"/>
              <a:r>
                <a:rPr lang="en-US" sz="2000" b="1" dirty="0" err="1"/>
                <a:t>Beini</a:t>
              </a:r>
              <a:r>
                <a:rPr lang="en-US" sz="2000" b="1" dirty="0"/>
                <a:t> Huang</a:t>
              </a:r>
            </a:p>
            <a:p>
              <a:pPr algn="ctr"/>
              <a:r>
                <a:rPr lang="en-US" sz="1600" b="1" dirty="0"/>
                <a:t>1.) Visuals</a:t>
              </a:r>
            </a:p>
            <a:p>
              <a:r>
                <a:rPr lang="en-US" sz="1600" b="1" dirty="0"/>
                <a:t>      2.) Text</a:t>
              </a:r>
            </a:p>
          </p:txBody>
        </p:sp>
        <p:sp>
          <p:nvSpPr>
            <p:cNvPr id="9" name="TextBox 8">
              <a:extLst>
                <a:ext uri="{FF2B5EF4-FFF2-40B4-BE49-F238E27FC236}">
                  <a16:creationId xmlns:a16="http://schemas.microsoft.com/office/drawing/2014/main" id="{927DB233-9F2E-8367-08AD-5066906491E0}"/>
                </a:ext>
              </a:extLst>
            </p:cNvPr>
            <p:cNvSpPr txBox="1"/>
            <p:nvPr/>
          </p:nvSpPr>
          <p:spPr>
            <a:xfrm>
              <a:off x="6462143" y="3900419"/>
              <a:ext cx="1803990" cy="892552"/>
            </a:xfrm>
            <a:prstGeom prst="rect">
              <a:avLst/>
            </a:prstGeom>
            <a:noFill/>
          </p:spPr>
          <p:txBody>
            <a:bodyPr wrap="square" rtlCol="0">
              <a:spAutoFit/>
            </a:bodyPr>
            <a:lstStyle/>
            <a:p>
              <a:pPr algn="ctr"/>
              <a:r>
                <a:rPr lang="en-US" sz="2000" b="1" dirty="0"/>
                <a:t>Keith </a:t>
              </a:r>
              <a:r>
                <a:rPr lang="en-US" sz="2000" b="1" dirty="0" err="1"/>
                <a:t>Ancker</a:t>
              </a:r>
              <a:endParaRPr lang="en-US" sz="2000" b="1" dirty="0"/>
            </a:p>
            <a:p>
              <a:pPr algn="ctr"/>
              <a:r>
                <a:rPr lang="en-US" sz="1600" b="1" dirty="0"/>
                <a:t>1.) Audio</a:t>
              </a:r>
            </a:p>
            <a:p>
              <a:r>
                <a:rPr lang="en-US" sz="1600" b="1" dirty="0"/>
                <a:t>      2.) Web</a:t>
              </a:r>
            </a:p>
          </p:txBody>
        </p:sp>
      </p:grpSp>
    </p:spTree>
    <p:extLst>
      <p:ext uri="{BB962C8B-B14F-4D97-AF65-F5344CB8AC3E}">
        <p14:creationId xmlns:p14="http://schemas.microsoft.com/office/powerpoint/2010/main" val="112092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C243F3-419E-83E0-5679-75D11CC0E778}"/>
              </a:ext>
            </a:extLst>
          </p:cNvPr>
          <p:cNvSpPr txBox="1"/>
          <p:nvPr/>
        </p:nvSpPr>
        <p:spPr>
          <a:xfrm>
            <a:off x="3034516" y="103526"/>
            <a:ext cx="2972320" cy="707886"/>
          </a:xfrm>
          <a:prstGeom prst="rect">
            <a:avLst/>
          </a:prstGeom>
          <a:noFill/>
        </p:spPr>
        <p:txBody>
          <a:bodyPr wrap="square" rtlCol="0">
            <a:spAutoFit/>
          </a:bodyPr>
          <a:lstStyle/>
          <a:p>
            <a:r>
              <a:rPr lang="en-US" sz="4000" b="1" dirty="0"/>
              <a:t>Inventory</a:t>
            </a:r>
          </a:p>
        </p:txBody>
      </p:sp>
      <p:sp>
        <p:nvSpPr>
          <p:cNvPr id="4" name="TextBox 3">
            <a:extLst>
              <a:ext uri="{FF2B5EF4-FFF2-40B4-BE49-F238E27FC236}">
                <a16:creationId xmlns:a16="http://schemas.microsoft.com/office/drawing/2014/main" id="{6B217139-C0EF-4DD9-9712-8A9C99830BDD}"/>
              </a:ext>
            </a:extLst>
          </p:cNvPr>
          <p:cNvSpPr txBox="1"/>
          <p:nvPr/>
        </p:nvSpPr>
        <p:spPr>
          <a:xfrm>
            <a:off x="476399" y="976300"/>
            <a:ext cx="2514600" cy="369332"/>
          </a:xfrm>
          <a:prstGeom prst="rect">
            <a:avLst/>
          </a:prstGeom>
          <a:noFill/>
        </p:spPr>
        <p:txBody>
          <a:bodyPr wrap="square" rtlCol="0">
            <a:spAutoFit/>
          </a:bodyPr>
          <a:lstStyle/>
          <a:p>
            <a:r>
              <a:rPr lang="en-US" b="1" dirty="0"/>
              <a:t>Original Assets</a:t>
            </a:r>
          </a:p>
        </p:txBody>
      </p:sp>
      <p:pic>
        <p:nvPicPr>
          <p:cNvPr id="1026" name="Picture 2" descr="Script Svg Png Icon Free Download (#224282) - OnlineWebFonts.COM">
            <a:extLst>
              <a:ext uri="{FF2B5EF4-FFF2-40B4-BE49-F238E27FC236}">
                <a16:creationId xmlns:a16="http://schemas.microsoft.com/office/drawing/2014/main" id="{0B46A178-73ED-B9AE-EF54-F7EB4EF83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59" y="1646396"/>
            <a:ext cx="895350" cy="8953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inging Music Microphone Karaoke Icon PNG Image | Citypng">
            <a:extLst>
              <a:ext uri="{FF2B5EF4-FFF2-40B4-BE49-F238E27FC236}">
                <a16:creationId xmlns:a16="http://schemas.microsoft.com/office/drawing/2014/main" id="{85462A6C-B3FA-781F-69A6-D7B063FE8F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8711" y="1646397"/>
            <a:ext cx="843844" cy="895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A2601FC-E269-EB71-2F41-EE29EE131A59}"/>
              </a:ext>
            </a:extLst>
          </p:cNvPr>
          <p:cNvPicPr>
            <a:picLocks noChangeAspect="1"/>
          </p:cNvPicPr>
          <p:nvPr/>
        </p:nvPicPr>
        <p:blipFill>
          <a:blip r:embed="rId5"/>
          <a:stretch>
            <a:fillRect/>
          </a:stretch>
        </p:blipFill>
        <p:spPr>
          <a:xfrm>
            <a:off x="735558" y="2911116"/>
            <a:ext cx="1301614" cy="1735484"/>
          </a:xfrm>
          <a:prstGeom prst="rect">
            <a:avLst/>
          </a:prstGeom>
        </p:spPr>
      </p:pic>
      <p:cxnSp>
        <p:nvCxnSpPr>
          <p:cNvPr id="14" name="Straight Connector 13">
            <a:extLst>
              <a:ext uri="{FF2B5EF4-FFF2-40B4-BE49-F238E27FC236}">
                <a16:creationId xmlns:a16="http://schemas.microsoft.com/office/drawing/2014/main" id="{3C49F311-E5FA-0684-DC30-CE1F6498F035}"/>
              </a:ext>
            </a:extLst>
          </p:cNvPr>
          <p:cNvCxnSpPr/>
          <p:nvPr/>
        </p:nvCxnSpPr>
        <p:spPr>
          <a:xfrm>
            <a:off x="2700370" y="1465766"/>
            <a:ext cx="0" cy="3200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CF8703E-46B7-D6D6-6493-E42123BD359E}"/>
              </a:ext>
            </a:extLst>
          </p:cNvPr>
          <p:cNvCxnSpPr/>
          <p:nvPr/>
        </p:nvCxnSpPr>
        <p:spPr>
          <a:xfrm>
            <a:off x="6031029" y="1485332"/>
            <a:ext cx="0" cy="3200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56" name="Picture 32" descr="Audition, adobe, logo icon - Free download on Iconfinder">
            <a:extLst>
              <a:ext uri="{FF2B5EF4-FFF2-40B4-BE49-F238E27FC236}">
                <a16:creationId xmlns:a16="http://schemas.microsoft.com/office/drawing/2014/main" id="{05C62FC8-C062-7D39-8E17-AB7D319FF6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4618" y="1646396"/>
            <a:ext cx="984249" cy="984249"/>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FE656F24-36F5-496E-072E-E846A32409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9961" y="1646396"/>
            <a:ext cx="996503" cy="9745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5A769C-E674-6A5C-441F-22D368731669}"/>
              </a:ext>
            </a:extLst>
          </p:cNvPr>
          <p:cNvSpPr txBox="1"/>
          <p:nvPr/>
        </p:nvSpPr>
        <p:spPr>
          <a:xfrm>
            <a:off x="6678528" y="976300"/>
            <a:ext cx="2514600" cy="369332"/>
          </a:xfrm>
          <a:prstGeom prst="rect">
            <a:avLst/>
          </a:prstGeom>
          <a:noFill/>
        </p:spPr>
        <p:txBody>
          <a:bodyPr wrap="square" rtlCol="0">
            <a:spAutoFit/>
          </a:bodyPr>
          <a:lstStyle/>
          <a:p>
            <a:r>
              <a:rPr lang="en-US" b="1" dirty="0"/>
              <a:t>Media Tools</a:t>
            </a:r>
          </a:p>
        </p:txBody>
      </p:sp>
      <p:pic>
        <p:nvPicPr>
          <p:cNvPr id="1062" name="Picture 38">
            <a:extLst>
              <a:ext uri="{FF2B5EF4-FFF2-40B4-BE49-F238E27FC236}">
                <a16:creationId xmlns:a16="http://schemas.microsoft.com/office/drawing/2014/main" id="{867AF258-8AFD-6318-2B31-174E1FB8DD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8400" y="2888376"/>
            <a:ext cx="2158411" cy="615224"/>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RSS Logo PNG Transparent &amp; SVG Vector - Freebie Supply">
            <a:extLst>
              <a:ext uri="{FF2B5EF4-FFF2-40B4-BE49-F238E27FC236}">
                <a16:creationId xmlns:a16="http://schemas.microsoft.com/office/drawing/2014/main" id="{F1955992-B921-0949-0B88-C50A23F9EC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0180" y="3790197"/>
            <a:ext cx="782378" cy="7929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6" descr="10+ Best AI Art Generator Tools in 2023 (Reviewed for Creatives)">
            <a:extLst>
              <a:ext uri="{FF2B5EF4-FFF2-40B4-BE49-F238E27FC236}">
                <a16:creationId xmlns:a16="http://schemas.microsoft.com/office/drawing/2014/main" id="{1D65FBBA-F5D9-E4FF-5621-C6EE68F02E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92281" y="2888376"/>
            <a:ext cx="2463363" cy="5813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descr="Company Behind Stable Diffusion Partners with AWS">
            <a:extLst>
              <a:ext uri="{FF2B5EF4-FFF2-40B4-BE49-F238E27FC236}">
                <a16:creationId xmlns:a16="http://schemas.microsoft.com/office/drawing/2014/main" id="{8D9231A6-3DAE-5E0B-B5C1-023A254693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4930" y="3652033"/>
            <a:ext cx="1655069" cy="9306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2" descr="WellSaid aims to make natural-sounding synthetic speech a credible  alternative to real humans | TechCrunch">
            <a:extLst>
              <a:ext uri="{FF2B5EF4-FFF2-40B4-BE49-F238E27FC236}">
                <a16:creationId xmlns:a16="http://schemas.microsoft.com/office/drawing/2014/main" id="{9C04A5C0-560E-9269-9F02-5F6CCFE2E8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8543" y="1646395"/>
            <a:ext cx="1076197" cy="8402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6" descr="Trint Media Kit">
            <a:extLst>
              <a:ext uri="{FF2B5EF4-FFF2-40B4-BE49-F238E27FC236}">
                <a16:creationId xmlns:a16="http://schemas.microsoft.com/office/drawing/2014/main" id="{D180908D-F138-284E-750D-92AF7E22694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22465" y="1646396"/>
            <a:ext cx="1344338" cy="8402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1DF6A27-07C6-AC77-5519-1606FAE2011E}"/>
              </a:ext>
            </a:extLst>
          </p:cNvPr>
          <p:cNvSpPr txBox="1"/>
          <p:nvPr/>
        </p:nvSpPr>
        <p:spPr>
          <a:xfrm>
            <a:off x="3937152" y="951878"/>
            <a:ext cx="1167048" cy="369332"/>
          </a:xfrm>
          <a:prstGeom prst="rect">
            <a:avLst/>
          </a:prstGeom>
          <a:noFill/>
        </p:spPr>
        <p:txBody>
          <a:bodyPr wrap="square" rtlCol="0">
            <a:spAutoFit/>
          </a:bodyPr>
          <a:lstStyle/>
          <a:p>
            <a:r>
              <a:rPr lang="en-US" b="1" dirty="0"/>
              <a:t>AI Tools</a:t>
            </a:r>
          </a:p>
        </p:txBody>
      </p:sp>
    </p:spTree>
    <p:extLst>
      <p:ext uri="{BB962C8B-B14F-4D97-AF65-F5344CB8AC3E}">
        <p14:creationId xmlns:p14="http://schemas.microsoft.com/office/powerpoint/2010/main" val="288687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E06F60D-BC22-E9E9-4163-2B213A5AFC4D}"/>
              </a:ext>
            </a:extLst>
          </p:cNvPr>
          <p:cNvGrpSpPr/>
          <p:nvPr/>
        </p:nvGrpSpPr>
        <p:grpSpPr>
          <a:xfrm>
            <a:off x="458793" y="1598099"/>
            <a:ext cx="2110801" cy="1228835"/>
            <a:chOff x="3716079" y="774986"/>
            <a:chExt cx="2557129" cy="1228835"/>
          </a:xfrm>
          <a:solidFill>
            <a:srgbClr val="00B050"/>
          </a:solidFill>
        </p:grpSpPr>
        <p:sp>
          <p:nvSpPr>
            <p:cNvPr id="11" name="Rounded Rectangle 10">
              <a:extLst>
                <a:ext uri="{FF2B5EF4-FFF2-40B4-BE49-F238E27FC236}">
                  <a16:creationId xmlns:a16="http://schemas.microsoft.com/office/drawing/2014/main" id="{541B6D4A-8803-4B37-8A4C-CE0B922E4B4F}"/>
                </a:ext>
              </a:extLst>
            </p:cNvPr>
            <p:cNvSpPr/>
            <p:nvPr/>
          </p:nvSpPr>
          <p:spPr>
            <a:xfrm>
              <a:off x="3716079" y="774986"/>
              <a:ext cx="2557129" cy="122883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48EA89D-B7C5-47BD-BEE3-C2F9BBE5685F}"/>
                </a:ext>
              </a:extLst>
            </p:cNvPr>
            <p:cNvSpPr txBox="1"/>
            <p:nvPr/>
          </p:nvSpPr>
          <p:spPr>
            <a:xfrm>
              <a:off x="4326658" y="1204737"/>
              <a:ext cx="1335968" cy="369332"/>
            </a:xfrm>
            <a:prstGeom prst="rect">
              <a:avLst/>
            </a:prstGeom>
            <a:grpFill/>
          </p:spPr>
          <p:txBody>
            <a:bodyPr wrap="square" rtlCol="0">
              <a:spAutoFit/>
            </a:bodyPr>
            <a:lstStyle/>
            <a:p>
              <a:r>
                <a:rPr lang="en-US" b="1" dirty="0"/>
                <a:t>Create</a:t>
              </a:r>
            </a:p>
          </p:txBody>
        </p:sp>
      </p:grpSp>
      <p:grpSp>
        <p:nvGrpSpPr>
          <p:cNvPr id="4" name="Group 3">
            <a:extLst>
              <a:ext uri="{FF2B5EF4-FFF2-40B4-BE49-F238E27FC236}">
                <a16:creationId xmlns:a16="http://schemas.microsoft.com/office/drawing/2014/main" id="{1FC6B37A-773F-8F81-57A5-E9DD67A2112C}"/>
              </a:ext>
            </a:extLst>
          </p:cNvPr>
          <p:cNvGrpSpPr/>
          <p:nvPr/>
        </p:nvGrpSpPr>
        <p:grpSpPr>
          <a:xfrm>
            <a:off x="3533962" y="1598098"/>
            <a:ext cx="2077892" cy="1228835"/>
            <a:chOff x="3716079" y="774986"/>
            <a:chExt cx="2557129" cy="1228835"/>
          </a:xfrm>
          <a:solidFill>
            <a:srgbClr val="FF0000"/>
          </a:solidFill>
        </p:grpSpPr>
        <p:sp>
          <p:nvSpPr>
            <p:cNvPr id="9" name="Rounded Rectangle 8">
              <a:extLst>
                <a:ext uri="{FF2B5EF4-FFF2-40B4-BE49-F238E27FC236}">
                  <a16:creationId xmlns:a16="http://schemas.microsoft.com/office/drawing/2014/main" id="{13F6563C-F107-6023-84EF-76D94BBD7773}"/>
                </a:ext>
              </a:extLst>
            </p:cNvPr>
            <p:cNvSpPr/>
            <p:nvPr/>
          </p:nvSpPr>
          <p:spPr>
            <a:xfrm>
              <a:off x="3716079" y="774986"/>
              <a:ext cx="2557129" cy="122883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94B027D-A565-9B8F-3FBB-F977E24154AC}"/>
                </a:ext>
              </a:extLst>
            </p:cNvPr>
            <p:cNvSpPr txBox="1"/>
            <p:nvPr/>
          </p:nvSpPr>
          <p:spPr>
            <a:xfrm>
              <a:off x="4618599" y="1198395"/>
              <a:ext cx="752087" cy="369332"/>
            </a:xfrm>
            <a:prstGeom prst="rect">
              <a:avLst/>
            </a:prstGeom>
            <a:grpFill/>
          </p:spPr>
          <p:txBody>
            <a:bodyPr wrap="square" rtlCol="0">
              <a:spAutoFit/>
            </a:bodyPr>
            <a:lstStyle/>
            <a:p>
              <a:r>
                <a:rPr lang="en-US" b="1" dirty="0"/>
                <a:t>WIP</a:t>
              </a:r>
            </a:p>
          </p:txBody>
        </p:sp>
      </p:grpSp>
      <p:grpSp>
        <p:nvGrpSpPr>
          <p:cNvPr id="5" name="Group 4">
            <a:extLst>
              <a:ext uri="{FF2B5EF4-FFF2-40B4-BE49-F238E27FC236}">
                <a16:creationId xmlns:a16="http://schemas.microsoft.com/office/drawing/2014/main" id="{5C30BD65-170D-6583-A347-E969B9BD214D}"/>
              </a:ext>
            </a:extLst>
          </p:cNvPr>
          <p:cNvGrpSpPr/>
          <p:nvPr/>
        </p:nvGrpSpPr>
        <p:grpSpPr>
          <a:xfrm>
            <a:off x="6576222" y="1577349"/>
            <a:ext cx="2077892" cy="1257647"/>
            <a:chOff x="3716079" y="774986"/>
            <a:chExt cx="2557129" cy="1228835"/>
          </a:xfrm>
          <a:solidFill>
            <a:schemeClr val="bg1"/>
          </a:solidFill>
        </p:grpSpPr>
        <p:sp>
          <p:nvSpPr>
            <p:cNvPr id="7" name="Rounded Rectangle 6">
              <a:extLst>
                <a:ext uri="{FF2B5EF4-FFF2-40B4-BE49-F238E27FC236}">
                  <a16:creationId xmlns:a16="http://schemas.microsoft.com/office/drawing/2014/main" id="{3A3A9E70-BD37-A1BB-6E31-5A5ECA08EE07}"/>
                </a:ext>
              </a:extLst>
            </p:cNvPr>
            <p:cNvSpPr/>
            <p:nvPr/>
          </p:nvSpPr>
          <p:spPr>
            <a:xfrm>
              <a:off x="3716079" y="774986"/>
              <a:ext cx="2557129" cy="122883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F7FC7A8-8183-8AC8-3C6A-17AA75811753}"/>
                </a:ext>
              </a:extLst>
            </p:cNvPr>
            <p:cNvSpPr txBox="1"/>
            <p:nvPr/>
          </p:nvSpPr>
          <p:spPr>
            <a:xfrm>
              <a:off x="4283008" y="1204738"/>
              <a:ext cx="1438863" cy="369332"/>
            </a:xfrm>
            <a:prstGeom prst="rect">
              <a:avLst/>
            </a:prstGeom>
            <a:grpFill/>
          </p:spPr>
          <p:txBody>
            <a:bodyPr wrap="square" rtlCol="0">
              <a:spAutoFit/>
            </a:bodyPr>
            <a:lstStyle/>
            <a:p>
              <a:r>
                <a:rPr lang="en-US" b="1" dirty="0"/>
                <a:t>Produce</a:t>
              </a:r>
            </a:p>
          </p:txBody>
        </p:sp>
      </p:grpSp>
      <p:sp>
        <p:nvSpPr>
          <p:cNvPr id="6" name="TextBox 5">
            <a:extLst>
              <a:ext uri="{FF2B5EF4-FFF2-40B4-BE49-F238E27FC236}">
                <a16:creationId xmlns:a16="http://schemas.microsoft.com/office/drawing/2014/main" id="{716F3FF6-263D-D2B4-A4C7-71D25CDC2F1A}"/>
              </a:ext>
            </a:extLst>
          </p:cNvPr>
          <p:cNvSpPr txBox="1"/>
          <p:nvPr/>
        </p:nvSpPr>
        <p:spPr>
          <a:xfrm>
            <a:off x="2734612" y="303816"/>
            <a:ext cx="4059594" cy="707886"/>
          </a:xfrm>
          <a:prstGeom prst="rect">
            <a:avLst/>
          </a:prstGeom>
          <a:noFill/>
        </p:spPr>
        <p:txBody>
          <a:bodyPr wrap="square" rtlCol="0">
            <a:spAutoFit/>
          </a:bodyPr>
          <a:lstStyle/>
          <a:p>
            <a:r>
              <a:rPr lang="en-US" sz="4000" b="1" dirty="0"/>
              <a:t>Timeline (5wks)</a:t>
            </a:r>
          </a:p>
        </p:txBody>
      </p:sp>
      <p:sp>
        <p:nvSpPr>
          <p:cNvPr id="13" name="TextBox 12">
            <a:extLst>
              <a:ext uri="{FF2B5EF4-FFF2-40B4-BE49-F238E27FC236}">
                <a16:creationId xmlns:a16="http://schemas.microsoft.com/office/drawing/2014/main" id="{E564538D-E92B-CB82-9133-3DCF13DD18D9}"/>
              </a:ext>
            </a:extLst>
          </p:cNvPr>
          <p:cNvSpPr txBox="1"/>
          <p:nvPr/>
        </p:nvSpPr>
        <p:spPr>
          <a:xfrm>
            <a:off x="458793" y="3200403"/>
            <a:ext cx="2029226" cy="923330"/>
          </a:xfrm>
          <a:prstGeom prst="rect">
            <a:avLst/>
          </a:prstGeom>
          <a:noFill/>
        </p:spPr>
        <p:txBody>
          <a:bodyPr wrap="square" rtlCol="0">
            <a:spAutoFit/>
          </a:bodyPr>
          <a:lstStyle/>
          <a:p>
            <a:pPr marL="285750" indent="-285750">
              <a:buFont typeface="Arial" panose="020B0604020202020204" pitchFamily="34" charset="0"/>
              <a:buChar char="•"/>
            </a:pPr>
            <a:r>
              <a:rPr lang="en-US" dirty="0"/>
              <a:t>Write</a:t>
            </a:r>
          </a:p>
          <a:p>
            <a:pPr marL="285750" indent="-285750">
              <a:buFont typeface="Arial" panose="020B0604020202020204" pitchFamily="34" charset="0"/>
              <a:buChar char="•"/>
            </a:pPr>
            <a:r>
              <a:rPr lang="en-US" dirty="0"/>
              <a:t>Rewrite</a:t>
            </a:r>
          </a:p>
          <a:p>
            <a:pPr marL="285750" indent="-285750">
              <a:buFont typeface="Arial" panose="020B0604020202020204" pitchFamily="34" charset="0"/>
              <a:buChar char="•"/>
            </a:pPr>
            <a:r>
              <a:rPr lang="en-US" dirty="0"/>
              <a:t>Review</a:t>
            </a:r>
          </a:p>
        </p:txBody>
      </p:sp>
      <p:sp>
        <p:nvSpPr>
          <p:cNvPr id="14" name="TextBox 13">
            <a:extLst>
              <a:ext uri="{FF2B5EF4-FFF2-40B4-BE49-F238E27FC236}">
                <a16:creationId xmlns:a16="http://schemas.microsoft.com/office/drawing/2014/main" id="{223FFCE2-52E7-2420-4D6E-AB539F9E7178}"/>
              </a:ext>
            </a:extLst>
          </p:cNvPr>
          <p:cNvSpPr txBox="1"/>
          <p:nvPr/>
        </p:nvSpPr>
        <p:spPr>
          <a:xfrm>
            <a:off x="3582628" y="3202351"/>
            <a:ext cx="2029226" cy="923330"/>
          </a:xfrm>
          <a:prstGeom prst="rect">
            <a:avLst/>
          </a:prstGeom>
          <a:noFill/>
        </p:spPr>
        <p:txBody>
          <a:bodyPr wrap="square" rtlCol="0">
            <a:spAutoFit/>
          </a:bodyPr>
          <a:lstStyle/>
          <a:p>
            <a:pPr marL="285750" indent="-285750">
              <a:buFont typeface="Arial" panose="020B0604020202020204" pitchFamily="34" charset="0"/>
              <a:buChar char="•"/>
            </a:pPr>
            <a:r>
              <a:rPr lang="en-US" dirty="0"/>
              <a:t>Storyboard</a:t>
            </a:r>
          </a:p>
          <a:p>
            <a:pPr marL="285750" indent="-285750">
              <a:buFont typeface="Arial" panose="020B0604020202020204" pitchFamily="34" charset="0"/>
              <a:buChar char="•"/>
            </a:pPr>
            <a:r>
              <a:rPr lang="en-US" dirty="0"/>
              <a:t>Re-Draft</a:t>
            </a:r>
          </a:p>
          <a:p>
            <a:pPr marL="285750" indent="-285750">
              <a:buFont typeface="Arial" panose="020B0604020202020204" pitchFamily="34" charset="0"/>
              <a:buChar char="•"/>
            </a:pPr>
            <a:r>
              <a:rPr lang="en-US" dirty="0"/>
              <a:t>Approve</a:t>
            </a:r>
          </a:p>
        </p:txBody>
      </p:sp>
      <p:sp>
        <p:nvSpPr>
          <p:cNvPr id="15" name="TextBox 14">
            <a:extLst>
              <a:ext uri="{FF2B5EF4-FFF2-40B4-BE49-F238E27FC236}">
                <a16:creationId xmlns:a16="http://schemas.microsoft.com/office/drawing/2014/main" id="{14632CB5-2311-77F6-CDC6-D5E976ECCBE8}"/>
              </a:ext>
            </a:extLst>
          </p:cNvPr>
          <p:cNvSpPr txBox="1"/>
          <p:nvPr/>
        </p:nvSpPr>
        <p:spPr>
          <a:xfrm>
            <a:off x="6706463" y="3204299"/>
            <a:ext cx="2029226" cy="923330"/>
          </a:xfrm>
          <a:prstGeom prst="rect">
            <a:avLst/>
          </a:prstGeom>
          <a:noFill/>
        </p:spPr>
        <p:txBody>
          <a:bodyPr wrap="square" rtlCol="0">
            <a:spAutoFit/>
          </a:bodyPr>
          <a:lstStyle/>
          <a:p>
            <a:pPr marL="285750" indent="-285750">
              <a:buFont typeface="Arial" panose="020B0604020202020204" pitchFamily="34" charset="0"/>
              <a:buChar char="•"/>
            </a:pPr>
            <a:r>
              <a:rPr lang="en-US" dirty="0"/>
              <a:t>Assemble</a:t>
            </a:r>
          </a:p>
          <a:p>
            <a:pPr marL="285750" indent="-285750">
              <a:buFont typeface="Arial" panose="020B0604020202020204" pitchFamily="34" charset="0"/>
              <a:buChar char="•"/>
            </a:pPr>
            <a:r>
              <a:rPr lang="en-US" dirty="0"/>
              <a:t>Animate</a:t>
            </a:r>
          </a:p>
          <a:p>
            <a:pPr marL="285750" indent="-285750">
              <a:buFont typeface="Arial" panose="020B0604020202020204" pitchFamily="34" charset="0"/>
              <a:buChar char="•"/>
            </a:pPr>
            <a:r>
              <a:rPr lang="en-US" dirty="0"/>
              <a:t>Package</a:t>
            </a:r>
          </a:p>
        </p:txBody>
      </p:sp>
    </p:spTree>
    <p:extLst>
      <p:ext uri="{BB962C8B-B14F-4D97-AF65-F5344CB8AC3E}">
        <p14:creationId xmlns:p14="http://schemas.microsoft.com/office/powerpoint/2010/main" val="30275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7888</TotalTime>
  <Words>1449</Words>
  <Application>Microsoft Macintosh PowerPoint</Application>
  <PresentationFormat>On-screen Show (16:9)</PresentationFormat>
  <Paragraphs>194</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Century Gothic</vt:lpstr>
      <vt:lpstr>Trebuchet MS</vt:lpstr>
      <vt:lpstr>Mesh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John Gauntt</cp:lastModifiedBy>
  <cp:revision>293</cp:revision>
  <cp:lastPrinted>2023-03-03T18:39:55Z</cp:lastPrinted>
  <dcterms:created xsi:type="dcterms:W3CDTF">2022-08-30T17:15:48Z</dcterms:created>
  <dcterms:modified xsi:type="dcterms:W3CDTF">2023-07-31T16:47:18Z</dcterms:modified>
</cp:coreProperties>
</file>